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43"/>
  </p:notesMasterIdLst>
  <p:sldIdLst>
    <p:sldId id="257" r:id="rId2"/>
    <p:sldId id="332" r:id="rId3"/>
    <p:sldId id="335" r:id="rId4"/>
    <p:sldId id="348" r:id="rId5"/>
    <p:sldId id="258" r:id="rId6"/>
    <p:sldId id="337" r:id="rId7"/>
    <p:sldId id="347" r:id="rId8"/>
    <p:sldId id="315" r:id="rId9"/>
    <p:sldId id="261" r:id="rId10"/>
    <p:sldId id="266" r:id="rId11"/>
    <p:sldId id="316" r:id="rId12"/>
    <p:sldId id="287" r:id="rId13"/>
    <p:sldId id="289" r:id="rId14"/>
    <p:sldId id="290" r:id="rId15"/>
    <p:sldId id="336" r:id="rId16"/>
    <p:sldId id="340" r:id="rId17"/>
    <p:sldId id="330" r:id="rId18"/>
    <p:sldId id="302" r:id="rId19"/>
    <p:sldId id="303" r:id="rId20"/>
    <p:sldId id="305" r:id="rId21"/>
    <p:sldId id="307" r:id="rId22"/>
    <p:sldId id="342" r:id="rId23"/>
    <p:sldId id="306" r:id="rId24"/>
    <p:sldId id="293" r:id="rId25"/>
    <p:sldId id="308" r:id="rId26"/>
    <p:sldId id="309" r:id="rId27"/>
    <p:sldId id="317" r:id="rId28"/>
    <p:sldId id="323" r:id="rId29"/>
    <p:sldId id="322" r:id="rId30"/>
    <p:sldId id="311" r:id="rId31"/>
    <p:sldId id="324" r:id="rId32"/>
    <p:sldId id="314" r:id="rId33"/>
    <p:sldId id="325" r:id="rId34"/>
    <p:sldId id="328" r:id="rId35"/>
    <p:sldId id="327" r:id="rId36"/>
    <p:sldId id="312" r:id="rId37"/>
    <p:sldId id="346" r:id="rId38"/>
    <p:sldId id="313" r:id="rId39"/>
    <p:sldId id="318" r:id="rId40"/>
    <p:sldId id="345" r:id="rId41"/>
    <p:sldId id="344" r:id="rId42"/>
  </p:sldIdLst>
  <p:sldSz cx="10080625" cy="7559675"/>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7C089B56-FBB0-1D44-8CF8-03946AC7EAE3}">
          <p14:sldIdLst>
            <p14:sldId id="257"/>
            <p14:sldId id="332"/>
            <p14:sldId id="335"/>
            <p14:sldId id="348"/>
            <p14:sldId id="258"/>
            <p14:sldId id="337"/>
            <p14:sldId id="347"/>
            <p14:sldId id="315"/>
          </p14:sldIdLst>
        </p14:section>
        <p14:section name="Causality" id="{45AB3E3D-566D-6D4E-A357-7467C04A6625}">
          <p14:sldIdLst>
            <p14:sldId id="261"/>
            <p14:sldId id="266"/>
            <p14:sldId id="316"/>
            <p14:sldId id="287"/>
            <p14:sldId id="289"/>
            <p14:sldId id="290"/>
            <p14:sldId id="336"/>
            <p14:sldId id="340"/>
          </p14:sldIdLst>
        </p14:section>
        <p14:section name="Bandits" id="{A169C767-F12D-A749-B007-90DE89A1E458}">
          <p14:sldIdLst>
            <p14:sldId id="330"/>
            <p14:sldId id="302"/>
            <p14:sldId id="303"/>
            <p14:sldId id="305"/>
            <p14:sldId id="307"/>
            <p14:sldId id="342"/>
          </p14:sldIdLst>
        </p14:section>
        <p14:section name="Causal Bandits" id="{EF4F556A-DECB-CA4F-A627-5D5D49852F0C}">
          <p14:sldIdLst>
            <p14:sldId id="306"/>
            <p14:sldId id="293"/>
            <p14:sldId id="308"/>
            <p14:sldId id="309"/>
            <p14:sldId id="317"/>
            <p14:sldId id="323"/>
            <p14:sldId id="322"/>
            <p14:sldId id="311"/>
            <p14:sldId id="324"/>
            <p14:sldId id="314"/>
            <p14:sldId id="325"/>
            <p14:sldId id="328"/>
            <p14:sldId id="327"/>
            <p14:sldId id="312"/>
          </p14:sldIdLst>
        </p14:section>
        <p14:section name="Conclusion" id="{A3F17AC7-CCB9-084E-81A0-5525143D0924}">
          <p14:sldIdLst>
            <p14:sldId id="346"/>
            <p14:sldId id="313"/>
            <p14:sldId id="318"/>
          </p14:sldIdLst>
        </p14:section>
        <p14:section name="Bonus slides" id="{E5EB9DB0-B12B-5A4E-A1AC-AF1A462AB3BC}">
          <p14:sldIdLst>
            <p14:sldId id="345"/>
            <p14:sldId id="344"/>
          </p14:sldIdLst>
        </p14:section>
      </p14:sectionLst>
    </p:ext>
    <p:ext uri="{EFAFB233-063F-42B5-8137-9DF3F51BA10A}">
      <p15:sldGuideLst xmlns:p15="http://schemas.microsoft.com/office/powerpoint/2012/main">
        <p15:guide id="1" orient="horz" pos="2381" userDrawn="1">
          <p15:clr>
            <a:srgbClr val="A4A3A4"/>
          </p15:clr>
        </p15:guide>
        <p15:guide id="2" pos="317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92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17"/>
    <p:restoredTop sz="75811"/>
  </p:normalViewPr>
  <p:slideViewPr>
    <p:cSldViewPr snapToGrid="0" snapToObjects="1">
      <p:cViewPr>
        <p:scale>
          <a:sx n="80" d="100"/>
          <a:sy n="80" d="100"/>
        </p:scale>
        <p:origin x="1792" y="160"/>
      </p:cViewPr>
      <p:guideLst>
        <p:guide orient="horz" pos="2381"/>
        <p:guide pos="3175"/>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76" d="100"/>
          <a:sy n="76" d="100"/>
        </p:scale>
        <p:origin x="2768" y="-40"/>
      </p:cViewPr>
      <p:guideLst/>
    </p:cSldViewPr>
  </p:notes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presProps" Target="presProps.xml"/><Relationship Id="rId45" Type="http://schemas.openxmlformats.org/officeDocument/2006/relationships/viewProps" Target="viewProps.xml"/></Relationships>
</file>

<file path=ppt/media/image1.png>
</file>

<file path=ppt/media/image10.jpg>
</file>

<file path=ppt/media/image11.png>
</file>

<file path=ppt/media/image12.jpeg>
</file>

<file path=ppt/media/image13.png>
</file>

<file path=ppt/media/image14.jpg>
</file>

<file path=ppt/media/image15.jpg>
</file>

<file path=ppt/media/image16.jpg>
</file>

<file path=ppt/media/image17.png>
</file>

<file path=ppt/media/image18.jpg>
</file>

<file path=ppt/media/image19.jpeg>
</file>

<file path=ppt/media/image2.png>
</file>

<file path=ppt/media/image20.png>
</file>

<file path=ppt/media/image3.jpeg>
</file>

<file path=ppt/media/image34.jpeg>
</file>

<file path=ppt/media/image35.jpg>
</file>

<file path=ppt/media/image37.png>
</file>

<file path=ppt/media/image38.jpeg>
</file>

<file path=ppt/media/image39.jpeg>
</file>

<file path=ppt/media/image4.jpg>
</file>

<file path=ppt/media/image41.jpeg>
</file>

<file path=ppt/media/image43.png>
</file>

<file path=ppt/media/image44.gif>
</file>

<file path=ppt/media/image45.jpg>
</file>

<file path=ppt/media/image5.jpeg>
</file>

<file path=ppt/media/image6.jpeg>
</file>

<file path=ppt/media/image7.png>
</file>

<file path=ppt/media/image82.png>
</file>

<file path=ppt/media/image8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1" name="PlaceHolder 1"/>
          <p:cNvSpPr>
            <a:spLocks noGrp="1"/>
          </p:cNvSpPr>
          <p:nvPr>
            <p:ph type="body"/>
          </p:nvPr>
        </p:nvSpPr>
        <p:spPr>
          <a:xfrm>
            <a:off x="833040" y="5938200"/>
            <a:ext cx="6666840" cy="5625360"/>
          </a:xfrm>
          <a:prstGeom prst="rect">
            <a:avLst/>
          </a:prstGeom>
        </p:spPr>
        <p:txBody>
          <a:bodyPr lIns="0" tIns="0" rIns="0" bIns="0"/>
          <a:lstStyle/>
          <a:p>
            <a:r>
              <a:rPr lang="en-AU" sz="3280" b="0" strike="noStrike" spc="-1">
                <a:solidFill>
                  <a:srgbClr val="000000"/>
                </a:solidFill>
                <a:uFill>
                  <a:solidFill>
                    <a:srgbClr val="FFFFFF"/>
                  </a:solidFill>
                </a:uFill>
                <a:latin typeface="Arial"/>
              </a:rPr>
              <a:t>Click to edit the notes format</a:t>
            </a:r>
          </a:p>
        </p:txBody>
      </p:sp>
      <p:sp>
        <p:nvSpPr>
          <p:cNvPr id="82" name="PlaceHolder 2"/>
          <p:cNvSpPr>
            <a:spLocks noGrp="1"/>
          </p:cNvSpPr>
          <p:nvPr>
            <p:ph type="hdr"/>
          </p:nvPr>
        </p:nvSpPr>
        <p:spPr>
          <a:xfrm>
            <a:off x="0" y="0"/>
            <a:ext cx="3616560" cy="624600"/>
          </a:xfrm>
          <a:prstGeom prst="rect">
            <a:avLst/>
          </a:prstGeom>
        </p:spPr>
        <p:txBody>
          <a:bodyPr lIns="0" tIns="0" rIns="0" bIns="0"/>
          <a:lstStyle/>
          <a:p>
            <a:r>
              <a:rPr lang="en-AU" sz="1400" b="0" strike="noStrike" spc="-1">
                <a:solidFill>
                  <a:srgbClr val="000000"/>
                </a:solidFill>
                <a:uFill>
                  <a:solidFill>
                    <a:srgbClr val="FFFFFF"/>
                  </a:solidFill>
                </a:uFill>
                <a:latin typeface="Times New Roman"/>
              </a:rPr>
              <a:t>&lt;header&gt;</a:t>
            </a:r>
          </a:p>
        </p:txBody>
      </p:sp>
      <p:sp>
        <p:nvSpPr>
          <p:cNvPr id="83" name="PlaceHolder 3"/>
          <p:cNvSpPr>
            <a:spLocks noGrp="1"/>
          </p:cNvSpPr>
          <p:nvPr>
            <p:ph type="dt"/>
          </p:nvPr>
        </p:nvSpPr>
        <p:spPr>
          <a:xfrm>
            <a:off x="4716720" y="0"/>
            <a:ext cx="3616560" cy="624600"/>
          </a:xfrm>
          <a:prstGeom prst="rect">
            <a:avLst/>
          </a:prstGeom>
        </p:spPr>
        <p:txBody>
          <a:bodyPr lIns="0" tIns="0" rIns="0" bIns="0"/>
          <a:lstStyle/>
          <a:p>
            <a:pPr algn="r"/>
            <a:r>
              <a:rPr lang="en-AU" sz="1400" b="0" strike="noStrike" spc="-1">
                <a:solidFill>
                  <a:srgbClr val="000000"/>
                </a:solidFill>
                <a:uFill>
                  <a:solidFill>
                    <a:srgbClr val="FFFFFF"/>
                  </a:solidFill>
                </a:uFill>
                <a:latin typeface="Times New Roman"/>
              </a:rPr>
              <a:t>&lt;date/time&gt;</a:t>
            </a:r>
          </a:p>
        </p:txBody>
      </p:sp>
      <p:sp>
        <p:nvSpPr>
          <p:cNvPr id="84" name="PlaceHolder 4"/>
          <p:cNvSpPr>
            <a:spLocks noGrp="1"/>
          </p:cNvSpPr>
          <p:nvPr>
            <p:ph type="ftr"/>
          </p:nvPr>
        </p:nvSpPr>
        <p:spPr>
          <a:xfrm>
            <a:off x="0" y="11876760"/>
            <a:ext cx="3616560" cy="624600"/>
          </a:xfrm>
          <a:prstGeom prst="rect">
            <a:avLst/>
          </a:prstGeom>
        </p:spPr>
        <p:txBody>
          <a:bodyPr lIns="0" tIns="0" rIns="0" bIns="0" anchor="b"/>
          <a:lstStyle/>
          <a:p>
            <a:r>
              <a:rPr lang="en-AU" sz="1400" b="0" strike="noStrike" spc="-1">
                <a:solidFill>
                  <a:srgbClr val="000000"/>
                </a:solidFill>
                <a:uFill>
                  <a:solidFill>
                    <a:srgbClr val="FFFFFF"/>
                  </a:solidFill>
                </a:uFill>
                <a:latin typeface="Times New Roman"/>
              </a:rPr>
              <a:t>&lt;footer&gt;</a:t>
            </a:r>
          </a:p>
        </p:txBody>
      </p:sp>
      <p:sp>
        <p:nvSpPr>
          <p:cNvPr id="85" name="PlaceHolder 5"/>
          <p:cNvSpPr>
            <a:spLocks noGrp="1"/>
          </p:cNvSpPr>
          <p:nvPr>
            <p:ph type="sldNum"/>
          </p:nvPr>
        </p:nvSpPr>
        <p:spPr>
          <a:xfrm>
            <a:off x="4716720" y="11876760"/>
            <a:ext cx="3616560" cy="624600"/>
          </a:xfrm>
          <a:prstGeom prst="rect">
            <a:avLst/>
          </a:prstGeom>
        </p:spPr>
        <p:txBody>
          <a:bodyPr lIns="0" tIns="0" rIns="0" bIns="0" anchor="b"/>
          <a:lstStyle/>
          <a:p>
            <a:pPr algn="r"/>
            <a:fld id="{338B4D29-0C5C-48BF-954A-B27DBEF4CF90}" type="slidenum">
              <a:rPr lang="en-AU" sz="1400" b="0" strike="noStrike" spc="-1">
                <a:solidFill>
                  <a:srgbClr val="000000"/>
                </a:solidFill>
                <a:uFill>
                  <a:solidFill>
                    <a:srgbClr val="FFFFFF"/>
                  </a:solidFill>
                </a:uFill>
                <a:latin typeface="Times New Roman"/>
              </a:rPr>
              <a:t>‹#›</a:t>
            </a:fld>
            <a:endParaRPr lang="en-AU" sz="1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1</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To</a:t>
            </a:r>
            <a:r>
              <a:rPr lang="en-AU" sz="3280" b="0" strike="noStrike" spc="-1" baseline="0" dirty="0" smtClean="0">
                <a:solidFill>
                  <a:srgbClr val="000000"/>
                </a:solidFill>
                <a:uFill>
                  <a:solidFill>
                    <a:srgbClr val="FFFFFF"/>
                  </a:solidFill>
                </a:uFill>
                <a:latin typeface="Arial"/>
              </a:rPr>
              <a:t> keep the curious occupied until I start talking</a:t>
            </a:r>
            <a:endParaRPr lang="en-AU" sz="3280" b="0" strike="noStrike" spc="-1" dirty="0">
              <a:solidFill>
                <a:srgbClr val="000000"/>
              </a:solidFill>
              <a:uFill>
                <a:solidFill>
                  <a:srgbClr val="FFFFFF"/>
                </a:solidFill>
              </a:uFill>
              <a:latin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10</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Consider specific forms of interventions – namely ones that</a:t>
            </a:r>
            <a:r>
              <a:rPr lang="en-AU" sz="3280" b="0" strike="noStrike" spc="-1" baseline="0" dirty="0" smtClean="0">
                <a:solidFill>
                  <a:srgbClr val="000000"/>
                </a:solidFill>
                <a:uFill>
                  <a:solidFill>
                    <a:srgbClr val="FFFFFF"/>
                  </a:solidFill>
                </a:uFill>
                <a:latin typeface="Arial"/>
              </a:rPr>
              <a:t> force the value of certain variables to some value</a:t>
            </a:r>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highlight what remains invariant</a:t>
            </a: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D-</a:t>
            </a:r>
            <a:r>
              <a:rPr lang="en-AU" sz="3280" b="0" strike="noStrike" spc="-1" dirty="0" err="1" smtClean="0">
                <a:solidFill>
                  <a:srgbClr val="000000"/>
                </a:solidFill>
                <a:uFill>
                  <a:solidFill>
                    <a:srgbClr val="FFFFFF"/>
                  </a:solidFill>
                </a:uFill>
                <a:latin typeface="Arial"/>
              </a:rPr>
              <a:t>seperation</a:t>
            </a:r>
            <a:r>
              <a:rPr lang="en-AU" sz="3280" b="0" strike="noStrike" spc="-1" dirty="0" smtClean="0">
                <a:solidFill>
                  <a:srgbClr val="000000"/>
                </a:solidFill>
                <a:uFill>
                  <a:solidFill>
                    <a:srgbClr val="FFFFFF"/>
                  </a:solidFill>
                </a:uFill>
                <a:latin typeface="Arial"/>
              </a:rPr>
              <a:t> allows us to localise the effects of</a:t>
            </a:r>
            <a:r>
              <a:rPr lang="en-AU" sz="3280" b="0" strike="noStrike" spc="-1" baseline="0" dirty="0" smtClean="0">
                <a:solidFill>
                  <a:srgbClr val="000000"/>
                </a:solidFill>
                <a:uFill>
                  <a:solidFill>
                    <a:srgbClr val="FFFFFF"/>
                  </a:solidFill>
                </a:uFill>
                <a:latin typeface="Arial"/>
              </a:rPr>
              <a:t> what has changed. </a:t>
            </a:r>
            <a:endParaRPr lang="en-AU" sz="3280" b="0" strike="noStrike" spc="-1" dirty="0">
              <a:solidFill>
                <a:srgbClr val="000000"/>
              </a:solidFill>
              <a:uFill>
                <a:solidFill>
                  <a:srgbClr val="FFFFFF"/>
                </a:solidFill>
              </a:uFill>
              <a:latin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11</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Combining</a:t>
            </a:r>
            <a:r>
              <a:rPr lang="en-AU" sz="2000" b="1" spc="-1" baseline="0" dirty="0" smtClean="0">
                <a:solidFill>
                  <a:srgbClr val="000000"/>
                </a:solidFill>
                <a:uFill>
                  <a:solidFill>
                    <a:srgbClr val="FFFFFF"/>
                  </a:solidFill>
                </a:uFill>
              </a:rPr>
              <a:t> the definition of what an intervention does in a causal graph – with the properties of Bayesian networks, which causal </a:t>
            </a:r>
            <a:r>
              <a:rPr lang="en-AU" sz="2000" b="1" spc="-1" baseline="0" dirty="0" err="1" smtClean="0">
                <a:solidFill>
                  <a:srgbClr val="000000"/>
                </a:solidFill>
                <a:uFill>
                  <a:solidFill>
                    <a:srgbClr val="FFFFFF"/>
                  </a:solidFill>
                </a:uFill>
              </a:rPr>
              <a:t>bayesian</a:t>
            </a:r>
            <a:r>
              <a:rPr lang="en-AU" sz="2000" b="1" spc="-1" baseline="0" dirty="0" smtClean="0">
                <a:solidFill>
                  <a:srgbClr val="000000"/>
                </a:solidFill>
                <a:uFill>
                  <a:solidFill>
                    <a:srgbClr val="FFFFFF"/>
                  </a:solidFill>
                </a:uFill>
              </a:rPr>
              <a:t> networks inherit – in particular d-</a:t>
            </a:r>
            <a:r>
              <a:rPr lang="en-AU" sz="2000" b="1" spc="-1" baseline="0" dirty="0" err="1" smtClean="0">
                <a:solidFill>
                  <a:srgbClr val="000000"/>
                </a:solidFill>
                <a:uFill>
                  <a:solidFill>
                    <a:srgbClr val="FFFFFF"/>
                  </a:solidFill>
                </a:uFill>
              </a:rPr>
              <a:t>seperation</a:t>
            </a:r>
            <a:r>
              <a:rPr lang="en-AU" sz="2000" b="1" spc="-1" baseline="0" dirty="0" smtClean="0">
                <a:solidFill>
                  <a:srgbClr val="000000"/>
                </a:solidFill>
                <a:uFill>
                  <a:solidFill>
                    <a:srgbClr val="FFFFFF"/>
                  </a:solidFill>
                </a:uFill>
              </a:rPr>
              <a:t>, leads to the do calculus.</a:t>
            </a:r>
          </a:p>
          <a:p>
            <a:pPr marL="432000" indent="-324000">
              <a:buClr>
                <a:srgbClr val="000000"/>
              </a:buClr>
              <a:buSzPct val="45000"/>
              <a:buFont typeface="Wingdings" charset="2"/>
              <a:buChar char=""/>
            </a:pPr>
            <a:endParaRPr lang="en-AU" sz="2000" b="1" spc="-1" baseline="0" dirty="0" smtClean="0">
              <a:solidFill>
                <a:srgbClr val="000000"/>
              </a:solidFill>
              <a:uFill>
                <a:solidFill>
                  <a:srgbClr val="FFFFFF"/>
                </a:solidFill>
              </a:uFill>
            </a:endParaRPr>
          </a:p>
          <a:p>
            <a:pPr marL="432000" indent="-324000">
              <a:buClr>
                <a:srgbClr val="000000"/>
              </a:buClr>
              <a:buSzPct val="45000"/>
              <a:buFont typeface="Wingdings" charset="2"/>
              <a:buChar char=""/>
            </a:pPr>
            <a:r>
              <a:rPr lang="en-AU" sz="2000" b="1" spc="-1" baseline="0" dirty="0" smtClean="0">
                <a:solidFill>
                  <a:srgbClr val="000000"/>
                </a:solidFill>
                <a:uFill>
                  <a:solidFill>
                    <a:srgbClr val="FFFFFF"/>
                  </a:solidFill>
                </a:uFill>
              </a:rPr>
              <a:t>The do calculus is a set of three rules that specify what conditional distributions are </a:t>
            </a:r>
            <a:r>
              <a:rPr lang="en-AU" sz="2000" b="1" spc="-1" baseline="0" dirty="0" err="1" smtClean="0">
                <a:solidFill>
                  <a:srgbClr val="000000"/>
                </a:solidFill>
                <a:uFill>
                  <a:solidFill>
                    <a:srgbClr val="FFFFFF"/>
                  </a:solidFill>
                </a:uFill>
              </a:rPr>
              <a:t>equivelent</a:t>
            </a:r>
            <a:r>
              <a:rPr lang="en-AU" sz="2000" b="1" spc="-1" baseline="0" dirty="0" smtClean="0">
                <a:solidFill>
                  <a:srgbClr val="000000"/>
                </a:solidFill>
                <a:uFill>
                  <a:solidFill>
                    <a:srgbClr val="FFFFFF"/>
                  </a:solidFill>
                </a:uFill>
              </a:rPr>
              <a:t> pre and post-intervention based on properties of the graph. </a:t>
            </a:r>
          </a:p>
          <a:p>
            <a:pPr marL="432000" indent="-324000">
              <a:buClr>
                <a:srgbClr val="000000"/>
              </a:buClr>
              <a:buSzPct val="45000"/>
              <a:buFont typeface="Wingdings" charset="2"/>
              <a:buChar char=""/>
            </a:pPr>
            <a:endParaRPr lang="en-AU" sz="2000" b="1" spc="-1" baseline="0" dirty="0" smtClean="0">
              <a:solidFill>
                <a:srgbClr val="000000"/>
              </a:solidFill>
              <a:uFill>
                <a:solidFill>
                  <a:srgbClr val="FFFFFF"/>
                </a:solidFill>
              </a:uFill>
            </a:endParaRPr>
          </a:p>
          <a:p>
            <a:pPr marL="432000" indent="-324000">
              <a:buClr>
                <a:srgbClr val="000000"/>
              </a:buClr>
              <a:buSzPct val="45000"/>
              <a:buFont typeface="Wingdings" charset="2"/>
              <a:buChar char=""/>
            </a:pPr>
            <a:r>
              <a:rPr lang="en-AU" sz="2000" b="1" spc="-1" baseline="0" dirty="0" smtClean="0">
                <a:solidFill>
                  <a:srgbClr val="000000"/>
                </a:solidFill>
                <a:uFill>
                  <a:solidFill>
                    <a:srgbClr val="FFFFFF"/>
                  </a:solidFill>
                </a:uFill>
              </a:rPr>
              <a:t>We can use the do-calculus to get answer the question, is it possible with infinite observational data and positive density assumptions, to get a point estimate for the causal effect of one variable on another. </a:t>
            </a:r>
          </a:p>
          <a:p>
            <a:pPr marL="432000" indent="-324000">
              <a:buClr>
                <a:srgbClr val="000000"/>
              </a:buClr>
              <a:buSzPct val="45000"/>
              <a:buFont typeface="Wingdings" charset="2"/>
              <a:buChar char=""/>
            </a:pPr>
            <a:endParaRPr lang="en-AU" sz="2000" b="1" spc="-1" baseline="0" dirty="0" smtClean="0">
              <a:solidFill>
                <a:srgbClr val="000000"/>
              </a:solidFill>
              <a:uFill>
                <a:solidFill>
                  <a:srgbClr val="FFFFFF"/>
                </a:solidFill>
              </a:uFill>
            </a:endParaRPr>
          </a:p>
          <a:p>
            <a:pPr marL="432000" indent="-324000">
              <a:buClr>
                <a:srgbClr val="000000"/>
              </a:buClr>
              <a:buSzPct val="45000"/>
              <a:buFont typeface="Wingdings" charset="2"/>
              <a:buChar char=""/>
            </a:pPr>
            <a:r>
              <a:rPr lang="en-AU" sz="2000" b="1" spc="-1" baseline="0" dirty="0" smtClean="0">
                <a:solidFill>
                  <a:srgbClr val="000000"/>
                </a:solidFill>
                <a:uFill>
                  <a:solidFill>
                    <a:srgbClr val="FFFFFF"/>
                  </a:solidFill>
                </a:uFill>
              </a:rPr>
              <a:t>The do calculus identifies equivalencies between observational and interventional distributions, based only on the structure of the causal graph – it does not rely on any assumptions about the functional form of the relationship between the variables – for example linearity. What’s more its complete – a given post-interventional distribution is non-parametrically identifiable if and only if we can get an expression for it in terms of pre-interventional distributions by repeated application of the do-calculus – and there’s an algorithm to do this – so you draw the graph, say which variable you are intervening on and the outcome distribution you care about, run the algorithm and it either spits out a formula for computing it in terms of observational quantities or says that its not identifiable. </a:t>
            </a:r>
          </a:p>
          <a:p>
            <a:pPr marL="432000" indent="-324000">
              <a:buClr>
                <a:srgbClr val="000000"/>
              </a:buClr>
              <a:buSzPct val="45000"/>
              <a:buFont typeface="Wingdings" charset="2"/>
              <a:buChar char=""/>
            </a:pPr>
            <a:endParaRPr lang="en-AU" sz="2000" b="1" spc="-1" baseline="0" dirty="0" smtClean="0">
              <a:solidFill>
                <a:srgbClr val="000000"/>
              </a:solidFill>
              <a:uFill>
                <a:solidFill>
                  <a:srgbClr val="FFFFFF"/>
                </a:solidFill>
              </a:uFill>
            </a:endParaRPr>
          </a:p>
          <a:p>
            <a:pPr marL="432000" indent="-324000">
              <a:buClr>
                <a:srgbClr val="000000"/>
              </a:buClr>
              <a:buSzPct val="45000"/>
              <a:buFont typeface="Wingdings" charset="2"/>
              <a:buChar char=""/>
            </a:pPr>
            <a:endParaRPr lang="en-AU" sz="2000" b="1" spc="-1" baseline="0" dirty="0" smtClean="0">
              <a:solidFill>
                <a:srgbClr val="000000"/>
              </a:solidFill>
              <a:uFill>
                <a:solidFill>
                  <a:srgbClr val="FFFFFF"/>
                </a:solidFill>
              </a:uFill>
            </a:endParaRPr>
          </a:p>
          <a:p>
            <a:pPr marL="432000" indent="-324000">
              <a:buClr>
                <a:srgbClr val="000000"/>
              </a:buClr>
              <a:buSzPct val="45000"/>
              <a:buFont typeface="Wingdings" charset="2"/>
              <a:buChar char=""/>
            </a:pPr>
            <a:endParaRPr lang="en-AU" sz="2000" b="1" spc="-1" baseline="0" dirty="0" smtClean="0">
              <a:solidFill>
                <a:srgbClr val="000000"/>
              </a:solidFill>
              <a:uFill>
                <a:solidFill>
                  <a:srgbClr val="FFFFFF"/>
                </a:solidFill>
              </a:uFill>
            </a:endParaRPr>
          </a:p>
          <a:p>
            <a:pPr marL="432000" indent="-324000">
              <a:buClr>
                <a:srgbClr val="000000"/>
              </a:buClr>
              <a:buSzPct val="45000"/>
              <a:buFont typeface="Wingdings" charset="2"/>
              <a:buChar char=""/>
            </a:pPr>
            <a:endParaRPr lang="en-AU" sz="2000" b="1" spc="-1" dirty="0" smtClean="0">
              <a:solidFill>
                <a:srgbClr val="000000"/>
              </a:solidFill>
              <a:uFill>
                <a:solidFill>
                  <a:srgbClr val="FFFFFF"/>
                </a:solidFill>
              </a:uFill>
            </a:endParaRPr>
          </a:p>
          <a:p>
            <a:pPr marL="432000" indent="-324000">
              <a:buClr>
                <a:srgbClr val="000000"/>
              </a:buClr>
              <a:buSzPct val="45000"/>
              <a:buFont typeface="Wingdings" charset="2"/>
              <a:buChar char=""/>
            </a:pPr>
            <a:endParaRPr lang="en-AU" sz="2000" b="1" spc="-1" dirty="0" smtClean="0">
              <a:solidFill>
                <a:srgbClr val="000000"/>
              </a:solidFill>
              <a:uFill>
                <a:solidFill>
                  <a:srgbClr val="FFFFFF"/>
                </a:solidFill>
              </a:uFill>
            </a:endParaRP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notation is just a notation – the question is can properties of one system be inferred from another. </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Explain the localisation property of d-separation.</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calculus is complete</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6337156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12</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9199887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Causal graphical framework</a:t>
            </a:r>
            <a:r>
              <a:rPr lang="en-AU" sz="3280" b="0" strike="noStrike" spc="-1" baseline="0" dirty="0" smtClean="0">
                <a:solidFill>
                  <a:srgbClr val="000000"/>
                </a:solidFill>
                <a:uFill>
                  <a:solidFill>
                    <a:srgbClr val="FFFFFF"/>
                  </a:solidFill>
                </a:uFill>
                <a:latin typeface="Arial"/>
              </a:rPr>
              <a:t> allows us to combine assumptions with data to learn about a system after some intervention without actually doing it. But we already have a very general approach to combining assumptions with data – can’t we just be Bayesian? Why do we need a special framework for causality?</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In some sense we don’t. We can represent the assumptions about how a given system is related pre and post-intervention explicitly with normal Bayesian networks. This example represents an intervention on X.</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But to do this, we have to figure out and specify what invariance assumptions will hold ourselves, for every instance of causal problem we face. We lose the advantage that causal graphical models provide, of localising the effect of an intervention in a network and the do calculus – that lets us determine if and how we can map between observational and interventional distribution based only on the structure of the causal </a:t>
            </a:r>
            <a:r>
              <a:rPr lang="en-AU" sz="3280" b="0" strike="noStrike" spc="-1" baseline="0" dirty="0" smtClean="0">
                <a:solidFill>
                  <a:srgbClr val="000000"/>
                </a:solidFill>
                <a:uFill>
                  <a:solidFill>
                    <a:srgbClr val="FFFFFF"/>
                  </a:solidFill>
                </a:uFill>
                <a:latin typeface="Arial"/>
              </a:rPr>
              <a:t>graph.</a:t>
            </a:r>
          </a:p>
          <a:p>
            <a:endParaRPr lang="en-AU" sz="3280" b="0" strike="noStrike" spc="-1" baseline="0" dirty="0" smtClean="0">
              <a:solidFill>
                <a:srgbClr val="000000"/>
              </a:solidFill>
              <a:uFill>
                <a:solidFill>
                  <a:srgbClr val="FFFFFF"/>
                </a:solidFill>
              </a:uFill>
              <a:latin typeface="Arial"/>
            </a:endParaRPr>
          </a:p>
          <a:p>
            <a:pPr marL="0" marR="0" indent="0" algn="l" defTabSz="914400" rtl="0" eaLnBrk="1" fontAlgn="auto" latinLnBrk="0" hangingPunct="1">
              <a:lnSpc>
                <a:spcPct val="100000"/>
              </a:lnSpc>
              <a:spcBef>
                <a:spcPts val="0"/>
              </a:spcBef>
              <a:spcAft>
                <a:spcPts val="0"/>
              </a:spcAft>
              <a:buClrTx/>
              <a:buSzTx/>
              <a:buFontTx/>
              <a:buNone/>
              <a:tabLst/>
              <a:defRPr/>
            </a:pPr>
            <a:r>
              <a:rPr lang="en-AU" sz="3280" b="0" strike="noStrike" spc="-1" dirty="0" smtClean="0">
                <a:solidFill>
                  <a:srgbClr val="000000"/>
                </a:solidFill>
                <a:uFill>
                  <a:solidFill>
                    <a:srgbClr val="FFFFFF"/>
                  </a:solidFill>
                </a:uFill>
                <a:latin typeface="+mn-lt"/>
              </a:rPr>
              <a:t>Bayesian inference</a:t>
            </a:r>
            <a:r>
              <a:rPr lang="en-AU" sz="3280" b="0" strike="noStrike" spc="-1" baseline="0" dirty="0" smtClean="0">
                <a:solidFill>
                  <a:srgbClr val="000000"/>
                </a:solidFill>
                <a:uFill>
                  <a:solidFill>
                    <a:srgbClr val="FFFFFF"/>
                  </a:solidFill>
                </a:uFill>
                <a:latin typeface="+mn-lt"/>
              </a:rPr>
              <a:t> methods and causality are not incompatible – we can draw a causal graphical models and use the </a:t>
            </a:r>
            <a:r>
              <a:rPr lang="en-AU" sz="3280" b="0" strike="noStrike" spc="-1" baseline="0" dirty="0" smtClean="0">
                <a:solidFill>
                  <a:srgbClr val="000000"/>
                </a:solidFill>
                <a:uFill>
                  <a:solidFill>
                    <a:srgbClr val="FFFFFF"/>
                  </a:solidFill>
                </a:uFill>
                <a:latin typeface="+mn-lt"/>
              </a:rPr>
              <a:t>do-calculus </a:t>
            </a:r>
            <a:r>
              <a:rPr lang="en-AU" sz="3280" b="0" strike="noStrike" spc="-1" baseline="0" dirty="0" smtClean="0">
                <a:solidFill>
                  <a:srgbClr val="000000"/>
                </a:solidFill>
                <a:uFill>
                  <a:solidFill>
                    <a:srgbClr val="FFFFFF"/>
                  </a:solidFill>
                </a:uFill>
                <a:latin typeface="+mn-lt"/>
              </a:rPr>
              <a:t>to figure out how to map from observation to intervention – and then use Bayesian estimation techniques to address the pesky statistical issues associated with finite data. </a:t>
            </a:r>
            <a:r>
              <a:rPr lang="en-AU" sz="1200" kern="1200" dirty="0" smtClean="0">
                <a:solidFill>
                  <a:schemeClr val="tx1"/>
                </a:solidFill>
                <a:effectLst/>
                <a:latin typeface="+mn-lt"/>
                <a:ea typeface="+mn-ea"/>
                <a:cs typeface="+mn-cs"/>
              </a:rPr>
              <a:t>But we have to be do have to take care when setting priors how we combine causal intuition with</a:t>
            </a:r>
            <a:r>
              <a:rPr lang="en-AU" sz="1200" kern="1200" baseline="0" dirty="0" smtClean="0">
                <a:solidFill>
                  <a:schemeClr val="tx1"/>
                </a:solidFill>
                <a:effectLst/>
                <a:latin typeface="+mn-lt"/>
                <a:ea typeface="+mn-ea"/>
                <a:cs typeface="+mn-cs"/>
              </a:rPr>
              <a:t> estimation. </a:t>
            </a:r>
            <a:r>
              <a:rPr lang="en-AU" sz="1200" b="0" strike="noStrike" spc="-1" baseline="0" dirty="0" smtClean="0">
                <a:solidFill>
                  <a:srgbClr val="000000"/>
                </a:solidFill>
                <a:uFill>
                  <a:solidFill>
                    <a:srgbClr val="FFFFFF"/>
                  </a:solidFill>
                </a:uFill>
                <a:latin typeface="+mn-lt"/>
              </a:rPr>
              <a:t> I have an example that demonstrates this – which I’ll skip in the interests of time but the key is that applying causal intuition to set priors without considering the possibility of latent confounders can result in biased estimates.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AU" sz="3280" b="0" strike="noStrike" spc="-1" dirty="0" smtClean="0">
              <a:solidFill>
                <a:srgbClr val="000000"/>
              </a:solidFill>
              <a:uFill>
                <a:solidFill>
                  <a:srgbClr val="FFFFFF"/>
                </a:solidFill>
              </a:uFill>
              <a:latin typeface="+mn-lt"/>
            </a:endParaRP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252262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9739403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15</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4964338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16</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4286902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17</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sz="3600" spc="-1" dirty="0" smtClean="0">
                <a:solidFill>
                  <a:srgbClr val="000000"/>
                </a:solidFill>
                <a:uFill>
                  <a:solidFill>
                    <a:srgbClr val="FFFFFF"/>
                  </a:solidFill>
                </a:uFill>
                <a:latin typeface="Latin Modern Roman 10" charset="0"/>
                <a:ea typeface="Latin Modern Roman 10" charset="0"/>
                <a:cs typeface="Latin Modern Roman 10" charset="0"/>
              </a:rPr>
              <a:t>The</a:t>
            </a:r>
            <a:r>
              <a:rPr lang="en-AU" sz="3600" spc="-1" baseline="0" dirty="0" smtClean="0">
                <a:solidFill>
                  <a:srgbClr val="000000"/>
                </a:solidFill>
                <a:uFill>
                  <a:solidFill>
                    <a:srgbClr val="FFFFFF"/>
                  </a:solidFill>
                </a:uFill>
                <a:latin typeface="Latin Modern Roman 10" charset="0"/>
                <a:ea typeface="Latin Modern Roman 10" charset="0"/>
                <a:cs typeface="Latin Modern Roman 10" charset="0"/>
              </a:rPr>
              <a:t> key function of randomisation is to break the link with any confounders - the true key is explicit control of actions.</a:t>
            </a:r>
            <a:endParaRPr lang="en-AU" sz="36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AU" sz="3600" spc="-1" dirty="0" smtClean="0">
                <a:solidFill>
                  <a:srgbClr val="000000"/>
                </a:solidFill>
                <a:uFill>
                  <a:solidFill>
                    <a:srgbClr val="FFFFFF"/>
                  </a:solidFill>
                </a:uFill>
                <a:latin typeface="Latin Modern Roman 10" charset="0"/>
                <a:ea typeface="Latin Modern Roman 10" charset="0"/>
                <a:cs typeface="Latin Modern Roman 10" charset="0"/>
              </a:rPr>
              <a:t>Bandits algorithms also explicitly assign actions and typically utilize randomization – but also account for the sequential nature of decision processes.</a:t>
            </a:r>
          </a:p>
          <a:p>
            <a:pPr marL="0" marR="0" indent="0" algn="l" defTabSz="914400" rtl="0" eaLnBrk="1" fontAlgn="auto" latinLnBrk="0" hangingPunct="1">
              <a:lnSpc>
                <a:spcPct val="100000"/>
              </a:lnSpc>
              <a:spcBef>
                <a:spcPts val="0"/>
              </a:spcBef>
              <a:spcAft>
                <a:spcPts val="0"/>
              </a:spcAft>
              <a:buClrTx/>
              <a:buSzTx/>
              <a:buFontTx/>
              <a:buNone/>
              <a:tabLst/>
              <a:defRPr/>
            </a:pPr>
            <a:endParaRPr lang="en-AU" sz="3600" spc="-1" dirty="0" smtClean="0">
              <a:solidFill>
                <a:srgbClr val="000000"/>
              </a:solidFill>
              <a:uFill>
                <a:solidFill>
                  <a:srgbClr val="FFFFFF"/>
                </a:solidFill>
              </a:uFill>
              <a:latin typeface="Latin Modern Roman 10" charset="0"/>
              <a:ea typeface="Latin Modern Roman 10" charset="0"/>
              <a:cs typeface="Latin Modern Roman 10" charset="0"/>
            </a:endParaRP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557292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18</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6026992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19</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457200" marR="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err="1" smtClean="0">
                <a:solidFill>
                  <a:srgbClr val="000000"/>
                </a:solidFill>
                <a:uFill>
                  <a:solidFill>
                    <a:srgbClr val="FFFFFF"/>
                  </a:solidFill>
                </a:uFill>
                <a:latin typeface="+mn-lt"/>
              </a:rPr>
              <a:t>Multiarmed</a:t>
            </a:r>
            <a:r>
              <a:rPr lang="en-AU" sz="3280" b="0" strike="noStrike" spc="-1" baseline="0" dirty="0" smtClean="0">
                <a:solidFill>
                  <a:srgbClr val="000000"/>
                </a:solidFill>
                <a:uFill>
                  <a:solidFill>
                    <a:srgbClr val="FFFFFF"/>
                  </a:solidFill>
                </a:uFill>
                <a:latin typeface="+mn-lt"/>
              </a:rPr>
              <a:t> bandits are really interesting – for such a seemingly simple problem they have surprising complexity and depth – apparently allied </a:t>
            </a:r>
            <a:r>
              <a:rPr lang="en-AU" sz="3280" b="0" strike="noStrike" spc="-1" baseline="0" dirty="0" err="1" smtClean="0">
                <a:solidFill>
                  <a:srgbClr val="000000"/>
                </a:solidFill>
                <a:uFill>
                  <a:solidFill>
                    <a:srgbClr val="FFFFFF"/>
                  </a:solidFill>
                </a:uFill>
                <a:latin typeface="+mn-lt"/>
              </a:rPr>
              <a:t>scientits</a:t>
            </a:r>
            <a:r>
              <a:rPr lang="en-AU" sz="3280" b="0" strike="noStrike" spc="-1" baseline="0" dirty="0" smtClean="0">
                <a:solidFill>
                  <a:srgbClr val="000000"/>
                </a:solidFill>
                <a:uFill>
                  <a:solidFill>
                    <a:srgbClr val="FFFFFF"/>
                  </a:solidFill>
                </a:uFill>
                <a:latin typeface="+mn-lt"/>
              </a:rPr>
              <a:t> thinking about bandit problems during the war found them so intractable that they proposed dropping the problem over Germany so that scientists there would also waste their time on it. </a:t>
            </a:r>
          </a:p>
          <a:p>
            <a:pPr marL="457200" marR="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Approaches</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Explicitly separate exploration and exploitation</a:t>
            </a:r>
            <a:endParaRPr lang="en-AU" sz="3280" b="0" strike="noStrike" spc="-1" baseline="0" dirty="0" smtClean="0">
              <a:solidFill>
                <a:srgbClr val="000000"/>
              </a:solidFill>
              <a:uFill>
                <a:solidFill>
                  <a:srgbClr val="FFFFFF"/>
                </a:solidFill>
              </a:uFill>
              <a:latin typeface="+mn-lt"/>
            </a:endParaRP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UCB (optimism in the face of uncertainty)</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Sample from some weighted combination of the actions (Exp3 &amp; Thompson sampling)</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Eliminate sub-optimal </a:t>
            </a:r>
            <a:r>
              <a:rPr lang="en-AU" sz="3280" b="0" strike="noStrike" spc="-1" baseline="0" dirty="0" smtClean="0">
                <a:solidFill>
                  <a:srgbClr val="000000"/>
                </a:solidFill>
                <a:uFill>
                  <a:solidFill>
                    <a:srgbClr val="FFFFFF"/>
                  </a:solidFill>
                </a:uFill>
                <a:latin typeface="+mn-lt"/>
              </a:rPr>
              <a:t>actions</a:t>
            </a:r>
          </a:p>
          <a:p>
            <a:pPr marL="457200" marR="0" lvl="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These techniques can be applied with very general assumptions about the nature of the reward distributions (</a:t>
            </a:r>
            <a:r>
              <a:rPr lang="en-AU" sz="3280" b="0" strike="noStrike" spc="-1" baseline="0" dirty="0" err="1" smtClean="0">
                <a:solidFill>
                  <a:srgbClr val="000000"/>
                </a:solidFill>
                <a:uFill>
                  <a:solidFill>
                    <a:srgbClr val="FFFFFF"/>
                  </a:solidFill>
                </a:uFill>
                <a:latin typeface="+mn-lt"/>
              </a:rPr>
              <a:t>ie</a:t>
            </a:r>
            <a:r>
              <a:rPr lang="en-AU" sz="3280" b="0" strike="noStrike" spc="-1" baseline="0" dirty="0" smtClean="0">
                <a:solidFill>
                  <a:srgbClr val="000000"/>
                </a:solidFill>
                <a:uFill>
                  <a:solidFill>
                    <a:srgbClr val="FFFFFF"/>
                  </a:solidFill>
                </a:uFill>
                <a:latin typeface="+mn-lt"/>
              </a:rPr>
              <a:t> that they are sub-</a:t>
            </a:r>
            <a:r>
              <a:rPr lang="en-AU" sz="3280" b="0" strike="noStrike" spc="-1" baseline="0" dirty="0" err="1" smtClean="0">
                <a:solidFill>
                  <a:srgbClr val="000000"/>
                </a:solidFill>
                <a:uFill>
                  <a:solidFill>
                    <a:srgbClr val="FFFFFF"/>
                  </a:solidFill>
                </a:uFill>
                <a:latin typeface="+mn-lt"/>
              </a:rPr>
              <a:t>gaussian</a:t>
            </a:r>
            <a:r>
              <a:rPr lang="en-AU" sz="3280" b="0" strike="noStrike" spc="-1" baseline="0" dirty="0" smtClean="0">
                <a:solidFill>
                  <a:srgbClr val="000000"/>
                </a:solidFill>
                <a:uFill>
                  <a:solidFill>
                    <a:srgbClr val="FFFFFF"/>
                  </a:solidFill>
                </a:uFill>
                <a:latin typeface="+mn-lt"/>
              </a:rPr>
              <a:t>) – need to be sensible enough that expectation and variance are properly defined. </a:t>
            </a:r>
          </a:p>
          <a:p>
            <a:pPr marL="457200" marR="0" lvl="0" indent="-457200" algn="l" defTabSz="914400" rtl="0" eaLnBrk="1" fontAlgn="auto" latinLnBrk="0" hangingPunct="1">
              <a:lnSpc>
                <a:spcPct val="100000"/>
              </a:lnSpc>
              <a:spcBef>
                <a:spcPts val="0"/>
              </a:spcBef>
              <a:spcAft>
                <a:spcPts val="0"/>
              </a:spcAft>
              <a:buClrTx/>
              <a:buSzTx/>
              <a:buFontTx/>
              <a:buChar char="-"/>
              <a:tabLst/>
              <a:defRPr/>
            </a:pPr>
            <a:endParaRPr lang="en-AU" sz="3280" b="0" strike="noStrike" spc="-1" baseline="0" dirty="0" smtClean="0">
              <a:solidFill>
                <a:srgbClr val="000000"/>
              </a:solidFill>
              <a:uFill>
                <a:solidFill>
                  <a:srgbClr val="FFFFFF"/>
                </a:solidFill>
              </a:uFill>
              <a:latin typeface="+mn-lt"/>
            </a:endParaRPr>
          </a:p>
          <a:p>
            <a:pPr marL="457200" marR="0" lvl="0" indent="-457200" algn="l" defTabSz="914400" rtl="0" eaLnBrk="1" fontAlgn="auto" latinLnBrk="0" hangingPunct="1">
              <a:lnSpc>
                <a:spcPct val="100000"/>
              </a:lnSpc>
              <a:spcBef>
                <a:spcPts val="0"/>
              </a:spcBef>
              <a:spcAft>
                <a:spcPts val="0"/>
              </a:spcAft>
              <a:buClrTx/>
              <a:buSzTx/>
              <a:buFontTx/>
              <a:buChar char="-"/>
              <a:tabLst/>
              <a:defRPr/>
            </a:pPr>
            <a:r>
              <a:rPr lang="en-AU" sz="3200" spc="-1" dirty="0" smtClean="0">
                <a:solidFill>
                  <a:srgbClr val="000000"/>
                </a:solidFill>
                <a:uFill>
                  <a:solidFill>
                    <a:srgbClr val="FFFFFF"/>
                  </a:solidFill>
                </a:uFill>
                <a:latin typeface="Latin Modern Roman 10" charset="0"/>
                <a:ea typeface="Latin Modern Roman 10" charset="0"/>
                <a:cs typeface="Latin Modern Roman 10" charset="0"/>
              </a:rPr>
              <a:t>Bandits</a:t>
            </a:r>
            <a:r>
              <a:rPr lang="en-AU" sz="3200" spc="-1" baseline="0" dirty="0" smtClean="0">
                <a:solidFill>
                  <a:srgbClr val="000000"/>
                </a:solidFill>
                <a:uFill>
                  <a:solidFill>
                    <a:srgbClr val="FFFFFF"/>
                  </a:solidFill>
                </a:uFill>
                <a:latin typeface="Latin Modern Roman 10" charset="0"/>
                <a:ea typeface="Latin Modern Roman 10" charset="0"/>
                <a:cs typeface="Latin Modern Roman 10" charset="0"/>
              </a:rPr>
              <a:t> are RL with immediate feedback (or single state MDPs)</a:t>
            </a:r>
            <a:r>
              <a:rPr lang="en-AU" sz="3200" spc="-1" dirty="0" smtClean="0">
                <a:solidFill>
                  <a:srgbClr val="000000"/>
                </a:solidFill>
                <a:uFill>
                  <a:solidFill>
                    <a:srgbClr val="FFFFFF"/>
                  </a:solidFill>
                </a:uFill>
                <a:latin typeface="Latin Modern Roman 10" charset="0"/>
                <a:ea typeface="Latin Modern Roman 10" charset="0"/>
                <a:cs typeface="Latin Modern Roman 10" charset="0"/>
              </a:rPr>
              <a:t> </a:t>
            </a:r>
            <a:endParaRPr lang="en-AU" sz="3280" b="0" strike="noStrike" spc="-1" baseline="0" dirty="0" smtClean="0">
              <a:solidFill>
                <a:srgbClr val="000000"/>
              </a:solidFill>
              <a:uFill>
                <a:solidFill>
                  <a:srgbClr val="FFFFFF"/>
                </a:solidFill>
              </a:uFill>
              <a:latin typeface="+mn-lt"/>
            </a:endParaRPr>
          </a:p>
          <a:p>
            <a:pPr marL="914400" marR="0" lvl="1" indent="-457200" algn="l" defTabSz="914400" rtl="0" eaLnBrk="1" fontAlgn="auto" latinLnBrk="0" hangingPunct="1">
              <a:lnSpc>
                <a:spcPct val="100000"/>
              </a:lnSpc>
              <a:spcBef>
                <a:spcPts val="0"/>
              </a:spcBef>
              <a:spcAft>
                <a:spcPts val="0"/>
              </a:spcAft>
              <a:buClrTx/>
              <a:buSzTx/>
              <a:buFontTx/>
              <a:buChar char="-"/>
              <a:tabLst/>
              <a:defRPr/>
            </a:pPr>
            <a:endParaRPr lang="en-AU" sz="3280" b="0" strike="noStrike" spc="-1" baseline="0" dirty="0" smtClean="0">
              <a:solidFill>
                <a:srgbClr val="000000"/>
              </a:solidFill>
              <a:uFill>
                <a:solidFill>
                  <a:srgbClr val="FFFFFF"/>
                </a:solidFill>
              </a:uFill>
              <a:latin typeface="+mn-lt"/>
            </a:endParaRPr>
          </a:p>
          <a:p>
            <a:pPr marL="457200" indent="-457200">
              <a:buFontTx/>
              <a:buChar char="-"/>
            </a:pPr>
            <a:endParaRPr lang="en-AU" sz="3280" b="0" strike="noStrike" spc="-1" baseline="0" dirty="0" smtClean="0">
              <a:solidFill>
                <a:srgbClr val="000000"/>
              </a:solidFill>
              <a:uFill>
                <a:solidFill>
                  <a:srgbClr val="FFFFFF"/>
                </a:solidFill>
              </a:uFill>
              <a:latin typeface="Arial"/>
            </a:endParaRPr>
          </a:p>
        </p:txBody>
      </p:sp>
    </p:spTree>
    <p:extLst>
      <p:ext uri="{BB962C8B-B14F-4D97-AF65-F5344CB8AC3E}">
        <p14:creationId xmlns:p14="http://schemas.microsoft.com/office/powerpoint/2010/main" val="193982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2</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People have been philosophising about </a:t>
            </a:r>
            <a:r>
              <a:rPr lang="en-AU" sz="3280" b="0" strike="noStrike" spc="-1" dirty="0" smtClean="0">
                <a:solidFill>
                  <a:srgbClr val="000000"/>
                </a:solidFill>
                <a:uFill>
                  <a:solidFill>
                    <a:srgbClr val="FFFFFF"/>
                  </a:solidFill>
                </a:uFill>
                <a:latin typeface="Arial"/>
              </a:rPr>
              <a:t>causality</a:t>
            </a:r>
            <a:r>
              <a:rPr lang="en-AU" sz="3280" b="0" strike="noStrike" spc="-1" baseline="0" dirty="0" smtClean="0">
                <a:solidFill>
                  <a:srgbClr val="000000"/>
                </a:solidFill>
                <a:uFill>
                  <a:solidFill>
                    <a:srgbClr val="FFFFFF"/>
                  </a:solidFill>
                </a:uFill>
                <a:latin typeface="Arial"/>
              </a:rPr>
              <a:t> since we first started to develop scientific approaches to understand the world – </a:t>
            </a:r>
            <a:r>
              <a:rPr lang="en-AU" sz="3280" b="0" strike="noStrike" spc="-1" baseline="0" dirty="0" smtClean="0">
                <a:solidFill>
                  <a:srgbClr val="000000"/>
                </a:solidFill>
                <a:uFill>
                  <a:solidFill>
                    <a:srgbClr val="FFFFFF"/>
                  </a:solidFill>
                </a:uFill>
                <a:latin typeface="Arial"/>
              </a:rPr>
              <a:t>Aristotle </a:t>
            </a:r>
            <a:r>
              <a:rPr lang="en-AU" sz="3280" b="0" strike="noStrike" spc="-1" baseline="0" dirty="0" smtClean="0">
                <a:solidFill>
                  <a:srgbClr val="000000"/>
                </a:solidFill>
                <a:uFill>
                  <a:solidFill>
                    <a:srgbClr val="FFFFFF"/>
                  </a:solidFill>
                </a:uFill>
                <a:latin typeface="Arial"/>
              </a:rPr>
              <a:t>came up with </a:t>
            </a:r>
            <a:r>
              <a:rPr lang="en-AU" sz="3280" b="0" strike="noStrike" spc="-1" baseline="0" dirty="0" smtClean="0">
                <a:solidFill>
                  <a:srgbClr val="000000"/>
                </a:solidFill>
                <a:uFill>
                  <a:solidFill>
                    <a:srgbClr val="FFFFFF"/>
                  </a:solidFill>
                </a:uFill>
                <a:latin typeface="Arial"/>
              </a:rPr>
              <a:t>a ‘theory of causality’ more than 300 years BC, but the question of what exactly is causality and what role it plays in the scientific endeavour is still debated.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Hume </a:t>
            </a:r>
            <a:r>
              <a:rPr lang="en-AU" sz="3280" b="0" strike="noStrike" spc="-1" baseline="0" dirty="0" smtClean="0">
                <a:solidFill>
                  <a:srgbClr val="000000"/>
                </a:solidFill>
                <a:uFill>
                  <a:solidFill>
                    <a:srgbClr val="FFFFFF"/>
                  </a:solidFill>
                </a:uFill>
                <a:latin typeface="Arial"/>
              </a:rPr>
              <a:t>– saw </a:t>
            </a:r>
            <a:r>
              <a:rPr lang="en-AU" sz="3280" b="0" strike="noStrike" spc="-1" baseline="0" dirty="0" smtClean="0">
                <a:solidFill>
                  <a:srgbClr val="000000"/>
                </a:solidFill>
                <a:uFill>
                  <a:solidFill>
                    <a:srgbClr val="FFFFFF"/>
                  </a:solidFill>
                </a:uFill>
                <a:latin typeface="Arial"/>
              </a:rPr>
              <a:t>no more to causality than noting which things follow after one-another.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Karl Pearson – often credited with founding modern mathematical statistics – viewed causality as an outdated and unnecessary concept and believed that the relationship between variables can be encoded purely in terms of contingency tables –or correlations.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To Karl Popper – the famous philosopher of science – the search for scientific laws is justified (on the basis that they are falsifiable) and the notion of causality is a metaphysical abstraction without concrete meaning.</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Finally, Einstein viewed learning causal relationships as central to science – and way to discover them as systematic experiment. </a:t>
            </a: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This is a talk about causality</a:t>
            </a:r>
            <a:r>
              <a:rPr lang="en-AU" sz="3280" b="0" strike="noStrike" spc="-1" baseline="0" dirty="0" smtClean="0">
                <a:solidFill>
                  <a:srgbClr val="000000"/>
                </a:solidFill>
                <a:uFill>
                  <a:solidFill>
                    <a:srgbClr val="FFFFFF"/>
                  </a:solidFill>
                </a:uFill>
                <a:latin typeface="Arial"/>
              </a:rPr>
              <a:t> in machine learning – so we will take a very pragmatic view on what causality is. Any model that predicts the outcome of an intervention in a system is causal.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From this </a:t>
            </a:r>
            <a:r>
              <a:rPr lang="en-AU" sz="3280" b="0" strike="noStrike" spc="-1" baseline="0" dirty="0" err="1" smtClean="0">
                <a:solidFill>
                  <a:srgbClr val="000000"/>
                </a:solidFill>
                <a:uFill>
                  <a:solidFill>
                    <a:srgbClr val="FFFFFF"/>
                  </a:solidFill>
                </a:uFill>
                <a:latin typeface="Arial"/>
              </a:rPr>
              <a:t>interventioalnist</a:t>
            </a:r>
            <a:r>
              <a:rPr lang="en-AU" sz="3280" b="0" strike="noStrike" spc="-1" baseline="0" dirty="0" smtClean="0">
                <a:solidFill>
                  <a:srgbClr val="000000"/>
                </a:solidFill>
                <a:uFill>
                  <a:solidFill>
                    <a:srgbClr val="FFFFFF"/>
                  </a:solidFill>
                </a:uFill>
                <a:latin typeface="Arial"/>
              </a:rPr>
              <a:t> perspective, I’ll show how temporal conjunction and correlation can be misleading, how we can use causal graphical models to give questions of causality a concrete formulation and demonstrate why experimentation plays such a central role in building causal models of the world. </a:t>
            </a:r>
          </a:p>
          <a:p>
            <a:endParaRPr lang="en-AU" sz="3280" b="0" strike="noStrike" spc="-1" baseline="0"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Causality may be an illusion</a:t>
            </a:r>
            <a:r>
              <a:rPr lang="en-AU" sz="3280" b="0" strike="noStrike" spc="-1" baseline="0" dirty="0" smtClean="0">
                <a:solidFill>
                  <a:srgbClr val="000000"/>
                </a:solidFill>
                <a:uFill>
                  <a:solidFill>
                    <a:srgbClr val="FFFFFF"/>
                  </a:solidFill>
                </a:uFill>
                <a:latin typeface="Arial"/>
              </a:rPr>
              <a:t> – the idea of intervention is in some sense an artefact introduced by our failure to include the entire universe in our models. However, (at least under the assumption that we are capable of making decisions and manipulating the world) – causal models make useful tools. </a:t>
            </a:r>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p:txBody>
      </p:sp>
    </p:spTree>
    <p:extLst>
      <p:ext uri="{BB962C8B-B14F-4D97-AF65-F5344CB8AC3E}">
        <p14:creationId xmlns:p14="http://schemas.microsoft.com/office/powerpoint/2010/main" val="783635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20</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There are many variants</a:t>
            </a:r>
            <a:r>
              <a:rPr lang="en-AU" sz="3280" b="0" strike="noStrike" spc="-1" baseline="0" dirty="0" smtClean="0">
                <a:solidFill>
                  <a:srgbClr val="000000"/>
                </a:solidFill>
                <a:uFill>
                  <a:solidFill>
                    <a:srgbClr val="FFFFFF"/>
                  </a:solidFill>
                </a:uFill>
                <a:latin typeface="Arial"/>
              </a:rPr>
              <a:t> of the bandit problem </a:t>
            </a:r>
          </a:p>
          <a:p>
            <a:r>
              <a:rPr lang="en-AU" sz="3280" b="0" strike="noStrike" spc="-1" baseline="0" dirty="0" smtClean="0">
                <a:solidFill>
                  <a:srgbClr val="000000"/>
                </a:solidFill>
                <a:uFill>
                  <a:solidFill>
                    <a:srgbClr val="FFFFFF"/>
                  </a:solidFill>
                </a:uFill>
                <a:latin typeface="Arial"/>
              </a:rPr>
              <a:t>Adversarial – instead of the environment generating rewards purely stochastically – think of it as an adversary, who knows your algorithm and can try to design the distribution of rewards to thwart you. </a:t>
            </a:r>
          </a:p>
          <a:p>
            <a:r>
              <a:rPr lang="en-AU" sz="3280" b="0" strike="noStrike" spc="-1" baseline="0" dirty="0" smtClean="0">
                <a:solidFill>
                  <a:srgbClr val="000000"/>
                </a:solidFill>
                <a:uFill>
                  <a:solidFill>
                    <a:srgbClr val="FFFFFF"/>
                  </a:solidFill>
                </a:uFill>
                <a:latin typeface="Arial"/>
              </a:rPr>
              <a:t>Contextual bandits – we can observe some characteristics of the individual before we select an action – the naïve solution (for discrete context) is to run an independent bandit algorithm for each possible value of context. </a:t>
            </a:r>
          </a:p>
          <a:p>
            <a:r>
              <a:rPr lang="en-AU" sz="3280" b="0" strike="noStrike" spc="-1" baseline="0" dirty="0" smtClean="0">
                <a:solidFill>
                  <a:srgbClr val="000000"/>
                </a:solidFill>
                <a:uFill>
                  <a:solidFill>
                    <a:srgbClr val="FFFFFF"/>
                  </a:solidFill>
                </a:uFill>
                <a:latin typeface="Arial"/>
              </a:rPr>
              <a:t>Off-policy evaluation</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9452216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21</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Standard bandits don’t require that actions are independent – imagine</a:t>
            </a:r>
            <a:r>
              <a:rPr lang="en-AU" sz="3280" b="0" strike="noStrike" spc="-1" baseline="0" dirty="0" smtClean="0">
                <a:solidFill>
                  <a:srgbClr val="000000"/>
                </a:solidFill>
                <a:uFill>
                  <a:solidFill>
                    <a:srgbClr val="FFFFFF"/>
                  </a:solidFill>
                </a:uFill>
                <a:latin typeface="Arial"/>
              </a:rPr>
              <a:t> </a:t>
            </a:r>
            <a:r>
              <a:rPr lang="en-AU" sz="3280" b="0" strike="noStrike" spc="-1" baseline="0" dirty="0" err="1" smtClean="0">
                <a:solidFill>
                  <a:srgbClr val="000000"/>
                </a:solidFill>
                <a:uFill>
                  <a:solidFill>
                    <a:srgbClr val="FFFFFF"/>
                  </a:solidFill>
                </a:uFill>
                <a:latin typeface="Arial"/>
              </a:rPr>
              <a:t>X_t</a:t>
            </a:r>
            <a:r>
              <a:rPr lang="en-AU" sz="3280" b="0" strike="noStrike" spc="-1" baseline="0" dirty="0" smtClean="0">
                <a:solidFill>
                  <a:srgbClr val="000000"/>
                </a:solidFill>
                <a:uFill>
                  <a:solidFill>
                    <a:srgbClr val="FFFFFF"/>
                  </a:solidFill>
                </a:uFill>
                <a:latin typeface="Arial"/>
              </a:rPr>
              <a:t> is latent, then we have a standard bandit problem – but the a</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4050728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22</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0728827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Regret increases linearly with the number</a:t>
            </a:r>
            <a:r>
              <a:rPr lang="en-AU" sz="3280" b="0" strike="noStrike" spc="-1" baseline="0" dirty="0" smtClean="0">
                <a:solidFill>
                  <a:srgbClr val="000000"/>
                </a:solidFill>
                <a:uFill>
                  <a:solidFill>
                    <a:srgbClr val="FFFFFF"/>
                  </a:solidFill>
                </a:uFill>
                <a:latin typeface="Arial"/>
              </a:rPr>
              <a:t> of arms (problem dependent regret does) – this is bad when we have exponentially many actions to explore. </a:t>
            </a:r>
          </a:p>
          <a:p>
            <a:r>
              <a:rPr lang="en-AU" sz="3280" b="0" strike="noStrike" spc="-1" baseline="0" dirty="0" smtClean="0">
                <a:solidFill>
                  <a:srgbClr val="000000"/>
                </a:solidFill>
                <a:uFill>
                  <a:solidFill>
                    <a:srgbClr val="FFFFFF"/>
                  </a:solidFill>
                </a:uFill>
                <a:latin typeface="Arial"/>
              </a:rPr>
              <a:t>Do we really need another flavour of bandit?</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6345105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768710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25</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457200" indent="-457200">
              <a:buFontTx/>
              <a:buChar char="-"/>
            </a:pPr>
            <a:r>
              <a:rPr lang="en-AU" sz="3280" b="0" strike="noStrike" spc="-1" dirty="0" smtClean="0">
                <a:solidFill>
                  <a:srgbClr val="000000"/>
                </a:solidFill>
                <a:uFill>
                  <a:solidFill>
                    <a:srgbClr val="FFFFFF"/>
                  </a:solidFill>
                </a:uFill>
                <a:latin typeface="Arial"/>
              </a:rPr>
              <a:t>If</a:t>
            </a:r>
            <a:r>
              <a:rPr lang="en-AU" sz="3280" b="0" strike="noStrike" spc="-1" baseline="0" dirty="0" smtClean="0">
                <a:solidFill>
                  <a:srgbClr val="000000"/>
                </a:solidFill>
                <a:uFill>
                  <a:solidFill>
                    <a:srgbClr val="FFFFFF"/>
                  </a:solidFill>
                </a:uFill>
                <a:latin typeface="Arial"/>
              </a:rPr>
              <a:t> the goal is to reduce cancer – we do not have to consider any interventions involving asthma, or intervention on poverty if we already control smoking and diet.</a:t>
            </a:r>
          </a:p>
          <a:p>
            <a:pPr marL="457200" indent="-457200">
              <a:buFontTx/>
              <a:buChar char="-"/>
            </a:pPr>
            <a:r>
              <a:rPr lang="en-AU" sz="3280" b="0" strike="noStrike" spc="-1" baseline="0" dirty="0" smtClean="0">
                <a:solidFill>
                  <a:srgbClr val="000000"/>
                </a:solidFill>
                <a:uFill>
                  <a:solidFill>
                    <a:srgbClr val="FFFFFF"/>
                  </a:solidFill>
                </a:uFill>
                <a:latin typeface="Arial"/>
              </a:rPr>
              <a:t>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1663925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26</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Simple</a:t>
            </a:r>
            <a:r>
              <a:rPr lang="en-AU" sz="3280" b="0" strike="noStrike" spc="-1" baseline="0" dirty="0" smtClean="0">
                <a:solidFill>
                  <a:srgbClr val="000000"/>
                </a:solidFill>
                <a:uFill>
                  <a:solidFill>
                    <a:srgbClr val="FFFFFF"/>
                  </a:solidFill>
                </a:uFill>
                <a:latin typeface="Arial"/>
              </a:rPr>
              <a:t> regret arises in best-arm identification or pure-exploration problems – where we can explore without penalisation during some training period and must then identify an optimal arm. It arises in practise in settings in which we can simulate data – or where the overhead of a ‘experimental’ period is high – such that we want to identify the best option during a learning phase and then select that option from then on.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Best-arm identification still has an explore-exploit trade-off – we are still not trying to learn about the rewards of all arms (we only need to learn about plausibly optimal arms) but it</a:t>
            </a:r>
            <a:r>
              <a:rPr lang="fr-FR" sz="3280" b="0" strike="noStrike" spc="-1" baseline="0" dirty="0" smtClean="0">
                <a:solidFill>
                  <a:srgbClr val="000000"/>
                </a:solidFill>
                <a:uFill>
                  <a:solidFill>
                    <a:srgbClr val="FFFFFF"/>
                  </a:solidFill>
                </a:uFill>
                <a:latin typeface="Arial"/>
              </a:rPr>
              <a:t>’</a:t>
            </a:r>
            <a:r>
              <a:rPr lang="en-AU" sz="3280" b="0" strike="noStrike" spc="-1" baseline="0" dirty="0" smtClean="0">
                <a:solidFill>
                  <a:srgbClr val="000000"/>
                </a:solidFill>
                <a:uFill>
                  <a:solidFill>
                    <a:srgbClr val="FFFFFF"/>
                  </a:solidFill>
                </a:uFill>
                <a:latin typeface="Arial"/>
              </a:rPr>
              <a:t>s a subtly different to the one for cumulative regret.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485996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27</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106025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28</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Find</a:t>
            </a:r>
            <a:r>
              <a:rPr lang="en-AU" sz="3280" b="0" strike="noStrike" spc="-1" baseline="0" dirty="0" smtClean="0">
                <a:solidFill>
                  <a:srgbClr val="000000"/>
                </a:solidFill>
                <a:uFill>
                  <a:solidFill>
                    <a:srgbClr val="FFFFFF"/>
                  </a:solidFill>
                </a:uFill>
                <a:latin typeface="Arial"/>
              </a:rPr>
              <a:t> the index at which q[</a:t>
            </a:r>
            <a:r>
              <a:rPr lang="en-AU" sz="3280" b="0" strike="noStrike" spc="-1" baseline="0" dirty="0" err="1" smtClean="0">
                <a:solidFill>
                  <a:srgbClr val="000000"/>
                </a:solidFill>
                <a:uFill>
                  <a:solidFill>
                    <a:srgbClr val="FFFFFF"/>
                  </a:solidFill>
                </a:uFill>
                <a:latin typeface="Arial"/>
              </a:rPr>
              <a:t>indx</a:t>
            </a:r>
            <a:r>
              <a:rPr lang="en-AU" sz="3280" b="0" strike="noStrike" spc="-1" baseline="0" dirty="0" smtClean="0">
                <a:solidFill>
                  <a:srgbClr val="000000"/>
                </a:solidFill>
                <a:uFill>
                  <a:solidFill>
                    <a:srgbClr val="FFFFFF"/>
                  </a:solidFill>
                </a:uFill>
                <a:latin typeface="Arial"/>
              </a:rPr>
              <a:t>] &gt; 1/index</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4379523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29</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See that the approach</a:t>
            </a:r>
            <a:r>
              <a:rPr lang="en-AU" sz="3280" b="0" strike="noStrike" spc="-1" baseline="0" dirty="0" smtClean="0">
                <a:solidFill>
                  <a:srgbClr val="000000"/>
                </a:solidFill>
                <a:uFill>
                  <a:solidFill>
                    <a:srgbClr val="FFFFFF"/>
                  </a:solidFill>
                </a:uFill>
                <a:latin typeface="Arial"/>
              </a:rPr>
              <a:t> is order optimal (worst case).</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45171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 name="TextShape 1"/>
          <p:cNvSpPr txBox="1"/>
          <p:nvPr/>
        </p:nvSpPr>
        <p:spPr>
          <a:xfrm>
            <a:off x="4282200" y="10155600"/>
            <a:ext cx="3275640" cy="534240"/>
          </a:xfrm>
          <a:prstGeom prst="rect">
            <a:avLst/>
          </a:prstGeom>
          <a:noFill/>
          <a:ln>
            <a:noFill/>
          </a:ln>
        </p:spPr>
        <p:txBody>
          <a:bodyPr anchor="b"/>
          <a:lstStyle/>
          <a:p>
            <a:pPr algn="r">
              <a:lnSpc>
                <a:spcPct val="100000"/>
              </a:lnSpc>
            </a:pPr>
            <a:fld id="{D05FB511-DFD3-4670-A1D9-CB5A053B6D3E}" type="slidenum">
              <a:rPr lang="en-AU" sz="1200" b="0" strike="noStrike" spc="-1">
                <a:solidFill>
                  <a:srgbClr val="000000"/>
                </a:solidFill>
                <a:uFill>
                  <a:solidFill>
                    <a:srgbClr val="FFFFFF"/>
                  </a:solidFill>
                </a:uFill>
                <a:latin typeface="Times New Roman"/>
              </a:rPr>
              <a:t>3</a:t>
            </a:fld>
            <a:endParaRPr lang="en-AU" sz="1400" b="0" strike="noStrike" spc="-1">
              <a:solidFill>
                <a:srgbClr val="000000"/>
              </a:solidFill>
              <a:uFill>
                <a:solidFill>
                  <a:srgbClr val="FFFFFF"/>
                </a:solidFill>
              </a:uFill>
              <a:latin typeface="Times New Roman"/>
            </a:endParaRPr>
          </a:p>
        </p:txBody>
      </p:sp>
      <p:sp>
        <p:nvSpPr>
          <p:cNvPr id="424" name="PlaceHolder 2"/>
          <p:cNvSpPr>
            <a:spLocks noGrp="1"/>
          </p:cNvSpPr>
          <p:nvPr>
            <p:ph type="body"/>
          </p:nvPr>
        </p:nvSpPr>
        <p:spPr>
          <a:xfrm>
            <a:off x="756000" y="5078520"/>
            <a:ext cx="6047640" cy="4811040"/>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sz="3280" b="0" strike="noStrike" spc="-1" baseline="0" dirty="0" smtClean="0">
                <a:solidFill>
                  <a:srgbClr val="000000"/>
                </a:solidFill>
                <a:uFill>
                  <a:solidFill>
                    <a:srgbClr val="FFFFFF"/>
                  </a:solidFill>
                </a:uFill>
                <a:latin typeface="+mn-lt"/>
              </a:rPr>
              <a:t>There two key ways in which an observed correlation </a:t>
            </a:r>
            <a:r>
              <a:rPr lang="en-AU" sz="3280" b="0" strike="noStrike" spc="-1" baseline="0" dirty="0" smtClean="0">
                <a:solidFill>
                  <a:srgbClr val="000000"/>
                </a:solidFill>
                <a:uFill>
                  <a:solidFill>
                    <a:srgbClr val="FFFFFF"/>
                  </a:solidFill>
                </a:uFill>
                <a:latin typeface="+mn-lt"/>
              </a:rPr>
              <a:t>may not be causal. </a:t>
            </a:r>
            <a:endParaRPr lang="en-AU" sz="3280" b="0" strike="noStrike" spc="-1" baseline="0" dirty="0" smtClean="0">
              <a:solidFill>
                <a:srgbClr val="000000"/>
              </a:solidFill>
              <a:uFill>
                <a:solidFill>
                  <a:srgbClr val="FFFFFF"/>
                </a:solidFill>
              </a:uFill>
              <a:latin typeface="+mn-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AU" sz="3280" b="0" strike="noStrike" spc="-1" baseline="0" dirty="0" smtClean="0">
              <a:solidFill>
                <a:srgbClr val="000000"/>
              </a:solidFill>
              <a:uFill>
                <a:solidFill>
                  <a:srgbClr val="FFFFFF"/>
                </a:solidFill>
              </a:uFill>
              <a:latin typeface="+mn-lt"/>
            </a:endParaRPr>
          </a:p>
          <a:p>
            <a:pPr marL="0" marR="0" indent="0" algn="l" defTabSz="914400" rtl="0" eaLnBrk="1" fontAlgn="auto" latinLnBrk="0" hangingPunct="1">
              <a:lnSpc>
                <a:spcPct val="100000"/>
              </a:lnSpc>
              <a:spcBef>
                <a:spcPts val="0"/>
              </a:spcBef>
              <a:spcAft>
                <a:spcPts val="0"/>
              </a:spcAft>
              <a:buClrTx/>
              <a:buSzTx/>
              <a:buFontTx/>
              <a:buNone/>
              <a:tabLst/>
              <a:defRPr/>
            </a:pPr>
            <a:r>
              <a:rPr lang="en-AU" sz="3280" b="0" strike="noStrike" spc="-1" baseline="0" dirty="0" smtClean="0">
                <a:solidFill>
                  <a:srgbClr val="000000"/>
                </a:solidFill>
                <a:uFill>
                  <a:solidFill>
                    <a:srgbClr val="FFFFFF"/>
                  </a:solidFill>
                </a:uFill>
                <a:latin typeface="+mn-lt"/>
              </a:rPr>
              <a:t>The first is a form of overfitting – </a:t>
            </a:r>
            <a:r>
              <a:rPr lang="en-AU" sz="3280" b="0" strike="noStrike" spc="-1" baseline="0" dirty="0" smtClean="0">
                <a:solidFill>
                  <a:srgbClr val="000000"/>
                </a:solidFill>
                <a:uFill>
                  <a:solidFill>
                    <a:srgbClr val="FFFFFF"/>
                  </a:solidFill>
                </a:uFill>
                <a:latin typeface="+mn-lt"/>
              </a:rPr>
              <a:t>if </a:t>
            </a:r>
            <a:r>
              <a:rPr lang="en-AU" sz="3280" b="0" strike="noStrike" spc="-1" baseline="0" dirty="0" smtClean="0">
                <a:solidFill>
                  <a:srgbClr val="000000"/>
                </a:solidFill>
                <a:uFill>
                  <a:solidFill>
                    <a:srgbClr val="FFFFFF"/>
                  </a:solidFill>
                </a:uFill>
                <a:latin typeface="+mn-lt"/>
              </a:rPr>
              <a:t>we </a:t>
            </a:r>
            <a:r>
              <a:rPr lang="en-AU" sz="3280" b="0" strike="noStrike" spc="-1" baseline="0" dirty="0" smtClean="0">
                <a:solidFill>
                  <a:srgbClr val="000000"/>
                </a:solidFill>
                <a:uFill>
                  <a:solidFill>
                    <a:srgbClr val="FFFFFF"/>
                  </a:solidFill>
                </a:uFill>
                <a:latin typeface="+mn-lt"/>
              </a:rPr>
              <a:t>hard </a:t>
            </a:r>
            <a:r>
              <a:rPr lang="en-AU" sz="3280" b="0" strike="noStrike" spc="-1" baseline="0" dirty="0" smtClean="0">
                <a:solidFill>
                  <a:srgbClr val="000000"/>
                </a:solidFill>
                <a:uFill>
                  <a:solidFill>
                    <a:srgbClr val="FFFFFF"/>
                  </a:solidFill>
                </a:uFill>
                <a:latin typeface="+mn-lt"/>
              </a:rPr>
              <a:t>enough in a finite sample </a:t>
            </a:r>
            <a:r>
              <a:rPr lang="en-AU" sz="3280" b="0" strike="noStrike" spc="-1" baseline="0" dirty="0" smtClean="0">
                <a:solidFill>
                  <a:srgbClr val="000000"/>
                </a:solidFill>
                <a:uFill>
                  <a:solidFill>
                    <a:srgbClr val="FFFFFF"/>
                  </a:solidFill>
                </a:uFill>
                <a:latin typeface="+mn-lt"/>
              </a:rPr>
              <a:t>we can find variables that are completely unrelated but are correlated in a given sample by chance. </a:t>
            </a:r>
            <a:r>
              <a:rPr lang="en-AU" sz="3280" b="0" strike="noStrike" spc="-1" baseline="0" dirty="0" smtClean="0">
                <a:solidFill>
                  <a:srgbClr val="000000"/>
                </a:solidFill>
                <a:uFill>
                  <a:solidFill>
                    <a:srgbClr val="FFFFFF"/>
                  </a:solidFill>
                </a:uFill>
                <a:latin typeface="+mn-lt"/>
              </a:rPr>
              <a:t>This </a:t>
            </a:r>
            <a:r>
              <a:rPr lang="en-AU" sz="3280" b="0" strike="noStrike" spc="-1" baseline="0" dirty="0" smtClean="0">
                <a:solidFill>
                  <a:srgbClr val="000000"/>
                </a:solidFill>
                <a:uFill>
                  <a:solidFill>
                    <a:srgbClr val="FFFFFF"/>
                  </a:solidFill>
                </a:uFill>
                <a:latin typeface="+mn-lt"/>
              </a:rPr>
              <a:t>form of spurious </a:t>
            </a:r>
            <a:r>
              <a:rPr lang="en-AU" sz="3280" b="0" strike="noStrike" spc="-1" baseline="0" dirty="0" smtClean="0">
                <a:solidFill>
                  <a:srgbClr val="000000"/>
                </a:solidFill>
                <a:uFill>
                  <a:solidFill>
                    <a:srgbClr val="FFFFFF"/>
                  </a:solidFill>
                </a:uFill>
                <a:latin typeface="+mn-lt"/>
              </a:rPr>
              <a:t>correlation can </a:t>
            </a:r>
            <a:r>
              <a:rPr lang="en-AU" sz="3280" b="0" strike="noStrike" spc="-1" baseline="0" dirty="0" smtClean="0">
                <a:solidFill>
                  <a:srgbClr val="000000"/>
                </a:solidFill>
                <a:uFill>
                  <a:solidFill>
                    <a:srgbClr val="FFFFFF"/>
                  </a:solidFill>
                </a:uFill>
                <a:latin typeface="+mn-lt"/>
              </a:rPr>
              <a:t>be addressed by techniques such as cross-validation, </a:t>
            </a:r>
            <a:r>
              <a:rPr lang="en-AU" sz="3280" b="0" strike="noStrike" spc="-1" baseline="0" dirty="0" smtClean="0">
                <a:solidFill>
                  <a:srgbClr val="000000"/>
                </a:solidFill>
                <a:uFill>
                  <a:solidFill>
                    <a:srgbClr val="FFFFFF"/>
                  </a:solidFill>
                </a:uFill>
                <a:latin typeface="+mn-lt"/>
              </a:rPr>
              <a:t>or replication studies. </a:t>
            </a:r>
            <a:endParaRPr lang="en-AU" sz="3280" b="0" strike="noStrike" spc="-1" baseline="0" dirty="0" smtClean="0">
              <a:solidFill>
                <a:srgbClr val="000000"/>
              </a:solidFill>
              <a:uFill>
                <a:solidFill>
                  <a:srgbClr val="FFFFFF"/>
                </a:solidFill>
              </a:uFill>
              <a:latin typeface="+mn-l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AU" sz="3280" b="0" strike="noStrike" spc="-1" baseline="0" dirty="0" smtClean="0">
              <a:solidFill>
                <a:srgbClr val="000000"/>
              </a:solidFill>
              <a:uFill>
                <a:solidFill>
                  <a:srgbClr val="FFFFFF"/>
                </a:solidFill>
              </a:uFill>
              <a:latin typeface="+mn-lt"/>
            </a:endParaRPr>
          </a:p>
          <a:p>
            <a:pPr marL="0" marR="0" indent="0" algn="l" defTabSz="914400" rtl="0" eaLnBrk="1" fontAlgn="auto" latinLnBrk="0" hangingPunct="1">
              <a:lnSpc>
                <a:spcPct val="100000"/>
              </a:lnSpc>
              <a:spcBef>
                <a:spcPts val="0"/>
              </a:spcBef>
              <a:spcAft>
                <a:spcPts val="0"/>
              </a:spcAft>
              <a:buClrTx/>
              <a:buSzTx/>
              <a:buFontTx/>
              <a:buNone/>
              <a:tabLst/>
              <a:defRPr/>
            </a:pPr>
            <a:r>
              <a:rPr lang="en-AU" sz="3280" b="0" strike="noStrike" spc="-1" baseline="0" dirty="0" smtClean="0">
                <a:solidFill>
                  <a:srgbClr val="000000"/>
                </a:solidFill>
                <a:uFill>
                  <a:solidFill>
                    <a:srgbClr val="FFFFFF"/>
                  </a:solidFill>
                </a:uFill>
                <a:latin typeface="+mn-lt"/>
              </a:rPr>
              <a:t>However, we can also have variables that demonstrate persistent correlation – out of sample or in replication studies and yet are not causally related. In this chart I have plotted the reading ability of school age children against their height in cm – and I would be happy to guess that a relationship of roughly this form would hold if we were to go out and conduct a survey in a local school. But what is the relationship between these variables if we intervene on them. If we improve a child’s reading score by giving them intensive tuition – we do not expect to see a corresponding increase in height and similarly if we gave a child growth hormones to make them taller, we wouldn’t expect dramatic improvements in reading ability. What’s going on here is that there’s another variable – age – that is driving both height and reading ability. </a:t>
            </a:r>
          </a:p>
          <a:p>
            <a:pPr marL="0" marR="0" indent="0" algn="l" defTabSz="914400" rtl="0" eaLnBrk="1" fontAlgn="auto" latinLnBrk="0" hangingPunct="1">
              <a:lnSpc>
                <a:spcPct val="100000"/>
              </a:lnSpc>
              <a:spcBef>
                <a:spcPts val="0"/>
              </a:spcBef>
              <a:spcAft>
                <a:spcPts val="0"/>
              </a:spcAft>
              <a:buClrTx/>
              <a:buSzTx/>
              <a:buFontTx/>
              <a:buNone/>
              <a:tabLst/>
              <a:defRPr/>
            </a:pPr>
            <a:endParaRPr lang="en-AU" sz="3280" b="0" strike="noStrike" spc="-1" baseline="0" dirty="0" smtClean="0">
              <a:solidFill>
                <a:srgbClr val="000000"/>
              </a:solidFill>
              <a:uFill>
                <a:solidFill>
                  <a:srgbClr val="FFFFFF"/>
                </a:solidFill>
              </a:uFill>
              <a:latin typeface="+mn-lt"/>
            </a:endParaRPr>
          </a:p>
          <a:p>
            <a:pPr marL="0" marR="0" indent="0" algn="l" defTabSz="914400" rtl="0" eaLnBrk="1" fontAlgn="auto" latinLnBrk="0" hangingPunct="1">
              <a:lnSpc>
                <a:spcPct val="100000"/>
              </a:lnSpc>
              <a:spcBef>
                <a:spcPts val="0"/>
              </a:spcBef>
              <a:spcAft>
                <a:spcPts val="0"/>
              </a:spcAft>
              <a:buClrTx/>
              <a:buSzTx/>
              <a:buFontTx/>
              <a:buNone/>
              <a:tabLst/>
              <a:defRPr/>
            </a:pPr>
            <a:r>
              <a:rPr lang="en-AU" sz="3280" b="0" strike="noStrike" spc="-1" baseline="0" dirty="0" smtClean="0">
                <a:solidFill>
                  <a:srgbClr val="000000"/>
                </a:solidFill>
                <a:uFill>
                  <a:solidFill>
                    <a:srgbClr val="FFFFFF"/>
                  </a:solidFill>
                </a:uFill>
                <a:latin typeface="+mn-lt"/>
              </a:rPr>
              <a:t>Temporal conjunction can be a very useful tool in figuring out the causal relationships between things– and people are known to rely on it heavily. However, if we strictly follow Hume – there is nothing wrong with the statement that the rooster’s crow causes the sun to rise. </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6512661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30</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53804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31</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 point is that P(X_2 = 1) = 0.5</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018076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32</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This is a strong assumption – but there are cases in which it is realistic,</a:t>
            </a:r>
            <a:r>
              <a:rPr lang="en-AU" sz="3280" b="0" strike="noStrike" spc="-1" baseline="0" dirty="0" smtClean="0">
                <a:solidFill>
                  <a:srgbClr val="000000"/>
                </a:solidFill>
                <a:uFill>
                  <a:solidFill>
                    <a:srgbClr val="FFFFFF"/>
                  </a:solidFill>
                </a:uFill>
                <a:latin typeface="Arial"/>
              </a:rPr>
              <a:t> </a:t>
            </a:r>
            <a:r>
              <a:rPr lang="en-AU" sz="3280" b="0" strike="noStrike" spc="-1" baseline="0" dirty="0" err="1" smtClean="0">
                <a:solidFill>
                  <a:srgbClr val="000000"/>
                </a:solidFill>
                <a:uFill>
                  <a:solidFill>
                    <a:srgbClr val="FFFFFF"/>
                  </a:solidFill>
                </a:uFill>
                <a:latin typeface="Arial"/>
              </a:rPr>
              <a:t>ie</a:t>
            </a:r>
            <a:r>
              <a:rPr lang="en-AU" sz="3280" b="0" strike="noStrike" spc="-1" baseline="0" dirty="0" smtClean="0">
                <a:solidFill>
                  <a:srgbClr val="000000"/>
                </a:solidFill>
                <a:uFill>
                  <a:solidFill>
                    <a:srgbClr val="FFFFFF"/>
                  </a:solidFill>
                </a:uFill>
                <a:latin typeface="Arial"/>
              </a:rPr>
              <a:t> a company may be able to control a range of levers and know how each of these levers impact a number of characteristics of their business – but not how some external quantity might respond.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84591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m(eta*)</a:t>
            </a:r>
            <a:r>
              <a:rPr lang="en-AU" sz="3280" b="0" strike="noStrike" spc="-1" baseline="0" dirty="0" smtClean="0">
                <a:solidFill>
                  <a:srgbClr val="000000"/>
                </a:solidFill>
                <a:uFill>
                  <a:solidFill>
                    <a:srgbClr val="FFFFFF"/>
                  </a:solidFill>
                </a:uFill>
                <a:latin typeface="Arial"/>
              </a:rPr>
              <a:t> is the minimum worst-case variance of the importance weighted estimator – also an effective number of arms.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6673557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baseline="0" dirty="0" smtClean="0">
                <a:solidFill>
                  <a:srgbClr val="000000"/>
                </a:solidFill>
                <a:uFill>
                  <a:solidFill>
                    <a:srgbClr val="FFFFFF"/>
                  </a:solidFill>
                </a:uFill>
                <a:latin typeface="Arial"/>
              </a:rPr>
              <a:t>There are 7 actual arms. m(eta</a:t>
            </a:r>
            <a:r>
              <a:rPr lang="en-AU" sz="3280" b="0" strike="noStrike" spc="-1" baseline="0" dirty="0" smtClean="0">
                <a:solidFill>
                  <a:srgbClr val="000000"/>
                </a:solidFill>
                <a:uFill>
                  <a:solidFill>
                    <a:srgbClr val="FFFFFF"/>
                  </a:solidFill>
                </a:uFill>
                <a:latin typeface="Arial"/>
              </a:rPr>
              <a:t>*) is 3.8 in this setting.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0756067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35</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m(eta*)</a:t>
            </a:r>
            <a:r>
              <a:rPr lang="en-AU" sz="3280" b="0" strike="noStrike" spc="-1" baseline="0" dirty="0" smtClean="0">
                <a:solidFill>
                  <a:srgbClr val="000000"/>
                </a:solidFill>
                <a:uFill>
                  <a:solidFill>
                    <a:srgbClr val="FFFFFF"/>
                  </a:solidFill>
                </a:uFill>
                <a:latin typeface="Arial"/>
              </a:rPr>
              <a:t> is the minimum worst-case variance of the importance weighted estimator – also an effective number of arms.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44819431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36</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6122716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37</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543025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38</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 optimism principle breaks when</a:t>
            </a:r>
            <a:r>
              <a:rPr lang="en-AU" sz="3280" b="0" strike="noStrike" spc="-1" baseline="0" dirty="0" smtClean="0">
                <a:solidFill>
                  <a:srgbClr val="000000"/>
                </a:solidFill>
                <a:uFill>
                  <a:solidFill>
                    <a:srgbClr val="FFFFFF"/>
                  </a:solidFill>
                </a:uFill>
                <a:latin typeface="Arial"/>
              </a:rPr>
              <a:t> we have information sharing across arms. </a:t>
            </a:r>
          </a:p>
          <a:p>
            <a:r>
              <a:rPr lang="en-AU" sz="3280" b="0" strike="noStrike" spc="-1" baseline="0" dirty="0" smtClean="0">
                <a:solidFill>
                  <a:srgbClr val="000000"/>
                </a:solidFill>
                <a:uFill>
                  <a:solidFill>
                    <a:srgbClr val="FFFFFF"/>
                  </a:solidFill>
                </a:uFill>
                <a:latin typeface="Arial"/>
              </a:rPr>
              <a:t>There is a general principle that could be applied to minimize Bayesian regret – Information direct sampling</a:t>
            </a:r>
          </a:p>
          <a:p>
            <a:pPr marL="457200" indent="-457200">
              <a:buFontTx/>
              <a:buChar char="-"/>
            </a:pPr>
            <a:r>
              <a:rPr lang="en-AU" sz="3280" b="0" strike="noStrike" spc="-1" baseline="0" dirty="0" smtClean="0">
                <a:solidFill>
                  <a:srgbClr val="000000"/>
                </a:solidFill>
                <a:uFill>
                  <a:solidFill>
                    <a:srgbClr val="FFFFFF"/>
                  </a:solidFill>
                </a:uFill>
                <a:latin typeface="Arial"/>
              </a:rPr>
              <a:t>Its important to put these two parts together because, from a bandit perspective, structure is needed to make learning how to act feasible in realistic problems with many potential variables to control – and potentially exponentially many actions - and from a observational causal inference perspective because not everything can be learnt from observational data. </a:t>
            </a:r>
          </a:p>
          <a:p>
            <a:pPr marL="457200" indent="-457200">
              <a:buFontTx/>
              <a:buChar char="-"/>
            </a:pPr>
            <a:r>
              <a:rPr lang="en-AU" sz="3280" b="0" strike="noStrike" spc="-1" baseline="0" dirty="0" smtClean="0">
                <a:solidFill>
                  <a:srgbClr val="000000"/>
                </a:solidFill>
                <a:uFill>
                  <a:solidFill>
                    <a:srgbClr val="FFFFFF"/>
                  </a:solidFill>
                </a:uFill>
                <a:latin typeface="Arial"/>
              </a:rPr>
              <a:t>Could we use the </a:t>
            </a:r>
            <a:r>
              <a:rPr lang="en-AU" sz="3280" b="0" strike="noStrike" spc="-1" baseline="0" dirty="0" err="1" smtClean="0">
                <a:solidFill>
                  <a:srgbClr val="000000"/>
                </a:solidFill>
                <a:uFill>
                  <a:solidFill>
                    <a:srgbClr val="FFFFFF"/>
                  </a:solidFill>
                </a:uFill>
                <a:latin typeface="Arial"/>
              </a:rPr>
              <a:t>corelling</a:t>
            </a:r>
            <a:r>
              <a:rPr lang="en-AU" sz="3280" b="0" strike="noStrike" spc="-1" baseline="0" dirty="0" smtClean="0">
                <a:solidFill>
                  <a:srgbClr val="000000"/>
                </a:solidFill>
                <a:uFill>
                  <a:solidFill>
                    <a:srgbClr val="FFFFFF"/>
                  </a:solidFill>
                </a:uFill>
                <a:latin typeface="Arial"/>
              </a:rPr>
              <a:t> bandit approach – such that if the assumption is wrong we switch to using the better estimation method?</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5562751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39</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31905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TextShape 1"/>
          <p:cNvSpPr txBox="1"/>
          <p:nvPr/>
        </p:nvSpPr>
        <p:spPr>
          <a:xfrm>
            <a:off x="4282200" y="10155600"/>
            <a:ext cx="3275640" cy="534240"/>
          </a:xfrm>
          <a:prstGeom prst="rect">
            <a:avLst/>
          </a:prstGeom>
          <a:noFill/>
          <a:ln>
            <a:noFill/>
          </a:ln>
        </p:spPr>
        <p:txBody>
          <a:bodyPr anchor="b"/>
          <a:lstStyle/>
          <a:p>
            <a:pPr algn="r">
              <a:lnSpc>
                <a:spcPct val="100000"/>
              </a:lnSpc>
            </a:pPr>
            <a:fld id="{63CEE544-2C6B-40BE-A584-376C6EC766A1}" type="slidenum">
              <a:rPr lang="en-AU" sz="1200" b="0" strike="noStrike" spc="-1">
                <a:solidFill>
                  <a:srgbClr val="000000"/>
                </a:solidFill>
                <a:uFill>
                  <a:solidFill>
                    <a:srgbClr val="FFFFFF"/>
                  </a:solidFill>
                </a:uFill>
                <a:latin typeface="Times New Roman"/>
              </a:rPr>
              <a:t>4</a:t>
            </a:fld>
            <a:endParaRPr lang="en-AU" sz="1400" b="0" strike="noStrike" spc="-1">
              <a:solidFill>
                <a:srgbClr val="000000"/>
              </a:solidFill>
              <a:uFill>
                <a:solidFill>
                  <a:srgbClr val="FFFFFF"/>
                </a:solidFill>
              </a:uFill>
              <a:latin typeface="Times New Roman"/>
            </a:endParaRPr>
          </a:p>
        </p:txBody>
      </p:sp>
      <p:sp>
        <p:nvSpPr>
          <p:cNvPr id="422"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Lets do a little survey – who</a:t>
            </a:r>
            <a:r>
              <a:rPr lang="en-AU" sz="3280" b="0" strike="noStrike" spc="-1" baseline="0" dirty="0" smtClean="0">
                <a:solidFill>
                  <a:srgbClr val="000000"/>
                </a:solidFill>
                <a:uFill>
                  <a:solidFill>
                    <a:srgbClr val="FFFFFF"/>
                  </a:solidFill>
                </a:uFill>
                <a:latin typeface="Arial"/>
              </a:rPr>
              <a:t> thinks forecasting the weather requires a causal model?</a:t>
            </a:r>
          </a:p>
          <a:p>
            <a:endParaRPr lang="en-AU" sz="3280" b="0" strike="noStrike" spc="-1" baseline="0"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So</a:t>
            </a:r>
            <a:r>
              <a:rPr lang="en-AU" sz="3280" b="0" strike="noStrike" spc="-1" baseline="0" dirty="0" smtClean="0">
                <a:solidFill>
                  <a:srgbClr val="000000"/>
                </a:solidFill>
                <a:uFill>
                  <a:solidFill>
                    <a:srgbClr val="FFFFFF"/>
                  </a:solidFill>
                </a:uFill>
                <a:latin typeface="Arial"/>
              </a:rPr>
              <a:t> this was a trick question – because I didn’t give you a critical piece of information required to answer it – namely how will any model we build be used - what action will be taken in response predictions we might make.</a:t>
            </a:r>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We almost</a:t>
            </a:r>
            <a:r>
              <a:rPr lang="en-AU" sz="3280" b="0" strike="noStrike" spc="-1" baseline="0" dirty="0" smtClean="0">
                <a:solidFill>
                  <a:srgbClr val="000000"/>
                </a:solidFill>
                <a:uFill>
                  <a:solidFill>
                    <a:srgbClr val="FFFFFF"/>
                  </a:solidFill>
                </a:uFill>
                <a:latin typeface="Arial"/>
              </a:rPr>
              <a:t> always want to take some action in response the predictions we produce with a model – otherwise what are we building it for?</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In order to determine whether or not we need a causal model - the first question we need to ask is – will acting on the basis of the models predictions change the original system?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Image classification is an example of a problem for which machine learning has been extremely successful – and where the assumption that acting on model predictions doesn’t change the system (at least quickly) may often be reasonable.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How should we change our treatment protocols to reduce the death rate from pneumonia?</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How will we respond to predictions of offence whilst on parole? </a:t>
            </a:r>
          </a:p>
          <a:p>
            <a:pPr marL="457200" indent="-457200">
              <a:buFontTx/>
              <a:buChar char="-"/>
            </a:pPr>
            <a:r>
              <a:rPr lang="en-AU" sz="3280" b="0" strike="noStrike" spc="-1" baseline="0" dirty="0" smtClean="0">
                <a:solidFill>
                  <a:srgbClr val="000000"/>
                </a:solidFill>
                <a:uFill>
                  <a:solidFill>
                    <a:srgbClr val="FFFFFF"/>
                  </a:solidFill>
                </a:uFill>
                <a:latin typeface="Arial"/>
              </a:rPr>
              <a:t>Expand or dispense with various prison rehabilitation programs</a:t>
            </a:r>
          </a:p>
          <a:p>
            <a:pPr marL="457200" indent="-457200">
              <a:buFontTx/>
              <a:buChar char="-"/>
            </a:pPr>
            <a:r>
              <a:rPr lang="en-AU" sz="3280" b="0" strike="noStrike" spc="-1" baseline="0" dirty="0" smtClean="0">
                <a:solidFill>
                  <a:srgbClr val="000000"/>
                </a:solidFill>
                <a:uFill>
                  <a:solidFill>
                    <a:srgbClr val="FFFFFF"/>
                  </a:solidFill>
                </a:uFill>
                <a:latin typeface="Arial"/>
              </a:rPr>
              <a:t>Suggest changes to sentencing guidelines</a:t>
            </a:r>
          </a:p>
          <a:p>
            <a:pPr marL="457200" indent="-457200">
              <a:buFontTx/>
              <a:buChar char="-"/>
            </a:pPr>
            <a:r>
              <a:rPr lang="en-AU" sz="3280" b="0" strike="noStrike" spc="-1" baseline="0" dirty="0" smtClean="0">
                <a:solidFill>
                  <a:srgbClr val="000000"/>
                </a:solidFill>
                <a:uFill>
                  <a:solidFill>
                    <a:srgbClr val="FFFFFF"/>
                  </a:solidFill>
                </a:uFill>
                <a:latin typeface="Arial"/>
              </a:rPr>
              <a:t>Use is as part of the decision to grant/deny parole</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68230743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40</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Things are more interesting when there are latent variables</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notation is just a notation – the question is can properties of one system be inferred from another. </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Explain the localisation property of d-separation.</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calculus is complete</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68028359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41</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TODO make labels larger</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444241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TextShape 1"/>
          <p:cNvSpPr txBox="1"/>
          <p:nvPr/>
        </p:nvSpPr>
        <p:spPr>
          <a:xfrm>
            <a:off x="4282200" y="10155600"/>
            <a:ext cx="3275640" cy="534240"/>
          </a:xfrm>
          <a:prstGeom prst="rect">
            <a:avLst/>
          </a:prstGeom>
          <a:noFill/>
          <a:ln>
            <a:noFill/>
          </a:ln>
        </p:spPr>
        <p:txBody>
          <a:bodyPr anchor="b"/>
          <a:lstStyle/>
          <a:p>
            <a:pPr algn="r">
              <a:lnSpc>
                <a:spcPct val="100000"/>
              </a:lnSpc>
            </a:pPr>
            <a:fld id="{63CEE544-2C6B-40BE-A584-376C6EC766A1}" type="slidenum">
              <a:rPr lang="en-AU" sz="1200" b="0" strike="noStrike" spc="-1">
                <a:solidFill>
                  <a:srgbClr val="000000"/>
                </a:solidFill>
                <a:uFill>
                  <a:solidFill>
                    <a:srgbClr val="FFFFFF"/>
                  </a:solidFill>
                </a:uFill>
                <a:latin typeface="Times New Roman"/>
              </a:rPr>
              <a:t>5</a:t>
            </a:fld>
            <a:endParaRPr lang="en-AU" sz="1400" b="0" strike="noStrike" spc="-1">
              <a:solidFill>
                <a:srgbClr val="000000"/>
              </a:solidFill>
              <a:uFill>
                <a:solidFill>
                  <a:srgbClr val="FFFFFF"/>
                </a:solidFill>
              </a:uFill>
              <a:latin typeface="Times New Roman"/>
            </a:endParaRPr>
          </a:p>
        </p:txBody>
      </p:sp>
      <p:sp>
        <p:nvSpPr>
          <p:cNvPr id="422"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Ask audience – what do they think</a:t>
            </a: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So</a:t>
            </a:r>
            <a:r>
              <a:rPr lang="en-AU" sz="3280" b="0" strike="noStrike" spc="-1" baseline="0" dirty="0" smtClean="0">
                <a:solidFill>
                  <a:srgbClr val="000000"/>
                </a:solidFill>
                <a:uFill>
                  <a:solidFill>
                    <a:srgbClr val="FFFFFF"/>
                  </a:solidFill>
                </a:uFill>
                <a:latin typeface="Arial"/>
              </a:rPr>
              <a:t> this was a trick question – because I didn’t give you a critical piece of information required to answer it – namely how will any model we build be used - what action will be taken in response predictions we might make.</a:t>
            </a:r>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We almost</a:t>
            </a:r>
            <a:r>
              <a:rPr lang="en-AU" sz="3280" b="0" strike="noStrike" spc="-1" baseline="0" dirty="0" smtClean="0">
                <a:solidFill>
                  <a:srgbClr val="000000"/>
                </a:solidFill>
                <a:uFill>
                  <a:solidFill>
                    <a:srgbClr val="FFFFFF"/>
                  </a:solidFill>
                </a:uFill>
                <a:latin typeface="Arial"/>
              </a:rPr>
              <a:t> always want to take some action in response the predictions we produce with a model – otherwise what are we building it for?</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The first question we need to ask is – will acting on the basis of the models predictions change the original system we modelled?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Image classification is an example of a problem for which machine learning has been extremely successful – and where the assumption that acting on model predictions doesn’t change the system (at least quickly) may often be reasonable.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How should we change our treatment protocols to reduce the death rate from pneumonia?</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How will we respond to predictions of offence whilst on parole? </a:t>
            </a:r>
          </a:p>
          <a:p>
            <a:pPr marL="457200" indent="-457200">
              <a:buFontTx/>
              <a:buChar char="-"/>
            </a:pPr>
            <a:r>
              <a:rPr lang="en-AU" sz="3280" b="0" strike="noStrike" spc="-1" baseline="0" dirty="0" smtClean="0">
                <a:solidFill>
                  <a:srgbClr val="000000"/>
                </a:solidFill>
                <a:uFill>
                  <a:solidFill>
                    <a:srgbClr val="FFFFFF"/>
                  </a:solidFill>
                </a:uFill>
                <a:latin typeface="Arial"/>
              </a:rPr>
              <a:t>Expand or dispense with various prison rehabilitation programs</a:t>
            </a:r>
          </a:p>
          <a:p>
            <a:pPr marL="457200" indent="-457200">
              <a:buFontTx/>
              <a:buChar char="-"/>
            </a:pPr>
            <a:r>
              <a:rPr lang="en-AU" sz="3280" b="0" strike="noStrike" spc="-1" baseline="0" dirty="0" smtClean="0">
                <a:solidFill>
                  <a:srgbClr val="000000"/>
                </a:solidFill>
                <a:uFill>
                  <a:solidFill>
                    <a:srgbClr val="FFFFFF"/>
                  </a:solidFill>
                </a:uFill>
                <a:latin typeface="Arial"/>
              </a:rPr>
              <a:t>Suggest changes to sentencing guidelines</a:t>
            </a:r>
          </a:p>
          <a:p>
            <a:pPr marL="457200" indent="-457200">
              <a:buFontTx/>
              <a:buChar char="-"/>
            </a:pPr>
            <a:r>
              <a:rPr lang="en-AU" sz="3280" b="0" strike="noStrike" spc="-1" baseline="0" dirty="0" smtClean="0">
                <a:solidFill>
                  <a:srgbClr val="000000"/>
                </a:solidFill>
                <a:uFill>
                  <a:solidFill>
                    <a:srgbClr val="FFFFFF"/>
                  </a:solidFill>
                </a:uFill>
                <a:latin typeface="Arial"/>
              </a:rPr>
              <a:t>Use is as part of the decision to grant/deny parole</a:t>
            </a:r>
            <a:endParaRPr lang="en-AU" sz="3280" b="0" strike="noStrike" spc="-1" dirty="0">
              <a:solidFill>
                <a:srgbClr val="000000"/>
              </a:solidFill>
              <a:uFill>
                <a:solidFill>
                  <a:srgbClr val="FFFFFF"/>
                </a:solidFill>
              </a:uFill>
              <a:latin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6</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mn-lt"/>
              </a:rPr>
              <a:t>This is my</a:t>
            </a:r>
            <a:r>
              <a:rPr lang="en-AU" sz="3280" b="0" strike="noStrike" spc="-1" baseline="0" dirty="0" smtClean="0">
                <a:solidFill>
                  <a:srgbClr val="000000"/>
                </a:solidFill>
                <a:uFill>
                  <a:solidFill>
                    <a:srgbClr val="FFFFFF"/>
                  </a:solidFill>
                </a:uFill>
                <a:latin typeface="+mn-lt"/>
              </a:rPr>
              <a:t> PhD completion seminar – like most PhD’s this one didn’t follow a clear trajectory from start to finish. I started out working on a practical problem of crime prediction –but nothing seemed to beat careful </a:t>
            </a:r>
            <a:r>
              <a:rPr lang="en-AU" sz="3280" b="0" strike="noStrike" spc="-1" baseline="0" dirty="0" smtClean="0">
                <a:solidFill>
                  <a:srgbClr val="000000"/>
                </a:solidFill>
                <a:uFill>
                  <a:solidFill>
                    <a:srgbClr val="FFFFFF"/>
                  </a:solidFill>
                </a:uFill>
                <a:latin typeface="+mn-lt"/>
              </a:rPr>
              <a:t>implementation </a:t>
            </a:r>
            <a:r>
              <a:rPr lang="en-AU" sz="3280" b="0" strike="noStrike" spc="-1" baseline="0" dirty="0" smtClean="0">
                <a:solidFill>
                  <a:srgbClr val="000000"/>
                </a:solidFill>
                <a:uFill>
                  <a:solidFill>
                    <a:srgbClr val="FFFFFF"/>
                  </a:solidFill>
                </a:uFill>
                <a:latin typeface="+mn-lt"/>
              </a:rPr>
              <a:t>of logistic regression + KDE which was not very exciting – then I got interested in causality and started something </a:t>
            </a:r>
            <a:r>
              <a:rPr lang="en-AU" sz="3280" b="0" strike="noStrike" spc="-1" baseline="0" dirty="0" err="1" smtClean="0">
                <a:solidFill>
                  <a:srgbClr val="000000"/>
                </a:solidFill>
                <a:uFill>
                  <a:solidFill>
                    <a:srgbClr val="FFFFFF"/>
                  </a:solidFill>
                </a:uFill>
                <a:latin typeface="+mn-lt"/>
              </a:rPr>
              <a:t>conctete</a:t>
            </a:r>
            <a:r>
              <a:rPr lang="en-AU" sz="3280" b="0" strike="noStrike" spc="-1" baseline="0" dirty="0" smtClean="0">
                <a:solidFill>
                  <a:srgbClr val="000000"/>
                </a:solidFill>
                <a:uFill>
                  <a:solidFill>
                    <a:srgbClr val="FFFFFF"/>
                  </a:solidFill>
                </a:uFill>
                <a:latin typeface="+mn-lt"/>
              </a:rPr>
              <a:t> to work on there – there was an interruption in the arrival of my second daughter – finally got a paper on causal bandits into NIPS, then an internship with </a:t>
            </a:r>
            <a:r>
              <a:rPr lang="en-AU" sz="3280" b="0" strike="noStrike" spc="-1" baseline="0" dirty="0" err="1" smtClean="0">
                <a:solidFill>
                  <a:srgbClr val="000000"/>
                </a:solidFill>
                <a:uFill>
                  <a:solidFill>
                    <a:srgbClr val="FFFFFF"/>
                  </a:solidFill>
                </a:uFill>
                <a:latin typeface="+mn-lt"/>
              </a:rPr>
              <a:t>Ambiata</a:t>
            </a:r>
            <a:r>
              <a:rPr lang="en-AU" sz="3280" b="0" strike="noStrike" spc="-1" baseline="0" dirty="0" smtClean="0">
                <a:solidFill>
                  <a:srgbClr val="000000"/>
                </a:solidFill>
                <a:uFill>
                  <a:solidFill>
                    <a:srgbClr val="FFFFFF"/>
                  </a:solidFill>
                </a:uFill>
                <a:latin typeface="+mn-lt"/>
              </a:rPr>
              <a:t> where I’ve been working on measuring the causal effect (or otherwise) of marketing on sales – but kept plugging away on the thesis – in particular for anyone preparing write I recommend ANU thesis </a:t>
            </a:r>
            <a:r>
              <a:rPr lang="en-AU" sz="3280" b="0" strike="noStrike" spc="-1" baseline="0" dirty="0" err="1" smtClean="0">
                <a:solidFill>
                  <a:srgbClr val="000000"/>
                </a:solidFill>
                <a:uFill>
                  <a:solidFill>
                    <a:srgbClr val="FFFFFF"/>
                  </a:solidFill>
                </a:uFill>
                <a:latin typeface="+mn-lt"/>
              </a:rPr>
              <a:t>bootcamp</a:t>
            </a:r>
            <a:r>
              <a:rPr lang="en-AU" sz="3280" b="0" strike="noStrike" spc="-1" baseline="0" dirty="0" smtClean="0">
                <a:solidFill>
                  <a:srgbClr val="000000"/>
                </a:solidFill>
                <a:uFill>
                  <a:solidFill>
                    <a:srgbClr val="FFFFFF"/>
                  </a:solidFill>
                </a:uFill>
                <a:latin typeface="+mn-lt"/>
              </a:rPr>
              <a:t> where in terms of total words, roughly a third of my thesis was written over one weekend – and now I’m close to the point where it hopefully joins the stash of </a:t>
            </a:r>
            <a:r>
              <a:rPr lang="en-AU" sz="3280" b="0" strike="noStrike" spc="-1" baseline="0" dirty="0" err="1" smtClean="0">
                <a:solidFill>
                  <a:srgbClr val="000000"/>
                </a:solidFill>
                <a:uFill>
                  <a:solidFill>
                    <a:srgbClr val="FFFFFF"/>
                  </a:solidFill>
                </a:uFill>
                <a:latin typeface="+mn-lt"/>
              </a:rPr>
              <a:t>knoweledge</a:t>
            </a:r>
            <a:r>
              <a:rPr lang="en-AU" sz="3280" b="0" strike="noStrike" spc="-1" baseline="0" dirty="0" smtClean="0">
                <a:solidFill>
                  <a:srgbClr val="000000"/>
                </a:solidFill>
                <a:uFill>
                  <a:solidFill>
                    <a:srgbClr val="FFFFFF"/>
                  </a:solidFill>
                </a:uFill>
                <a:latin typeface="+mn-lt"/>
              </a:rPr>
              <a:t> in the library. </a:t>
            </a:r>
          </a:p>
          <a:p>
            <a:endParaRPr lang="en-AU" sz="3280" b="0" strike="noStrike" spc="-1" baseline="0" dirty="0" smtClean="0">
              <a:solidFill>
                <a:srgbClr val="000000"/>
              </a:solidFill>
              <a:uFill>
                <a:solidFill>
                  <a:srgbClr val="FFFFFF"/>
                </a:solidFill>
              </a:uFill>
              <a:latin typeface="+mn-lt"/>
            </a:endParaRPr>
          </a:p>
          <a:p>
            <a:r>
              <a:rPr lang="en-AU" sz="3280" b="0" strike="noStrike" spc="-1" baseline="0" dirty="0" smtClean="0">
                <a:solidFill>
                  <a:srgbClr val="000000"/>
                </a:solidFill>
                <a:uFill>
                  <a:solidFill>
                    <a:srgbClr val="FFFFFF"/>
                  </a:solidFill>
                </a:uFill>
                <a:latin typeface="+mn-lt"/>
              </a:rPr>
              <a:t>And for helping me get this far I want to thank my supervisors, Cheng, Mark and </a:t>
            </a:r>
            <a:r>
              <a:rPr lang="en-AU" sz="3280" b="0" strike="noStrike" spc="-1" baseline="0" dirty="0" err="1" smtClean="0">
                <a:solidFill>
                  <a:srgbClr val="000000"/>
                </a:solidFill>
                <a:uFill>
                  <a:solidFill>
                    <a:srgbClr val="FFFFFF"/>
                  </a:solidFill>
                </a:uFill>
                <a:latin typeface="+mn-lt"/>
              </a:rPr>
              <a:t>Tiberio</a:t>
            </a:r>
            <a:r>
              <a:rPr lang="en-AU" sz="3280" b="0" strike="noStrike" spc="-1" baseline="0" dirty="0" smtClean="0">
                <a:solidFill>
                  <a:srgbClr val="000000"/>
                </a:solidFill>
                <a:uFill>
                  <a:solidFill>
                    <a:srgbClr val="FFFFFF"/>
                  </a:solidFill>
                </a:uFill>
                <a:latin typeface="+mn-lt"/>
              </a:rPr>
              <a:t> and to Bob for chairing my panel</a:t>
            </a:r>
            <a:endParaRPr lang="en-AU" sz="3280" b="0" strike="noStrike" spc="-1" dirty="0" smtClean="0">
              <a:solidFill>
                <a:srgbClr val="000000"/>
              </a:solidFill>
              <a:uFill>
                <a:solidFill>
                  <a:srgbClr val="FFFFFF"/>
                </a:solidFill>
              </a:uFill>
              <a:latin typeface="+mn-lt"/>
            </a:endParaRPr>
          </a:p>
          <a:p>
            <a:endParaRPr lang="en-AU" sz="3280" b="0" strike="noStrike" spc="-1" dirty="0" smtClean="0">
              <a:solidFill>
                <a:srgbClr val="000000"/>
              </a:solidFill>
              <a:uFill>
                <a:solidFill>
                  <a:srgbClr val="FFFFFF"/>
                </a:solidFill>
              </a:uFill>
              <a:latin typeface="+mn-lt"/>
            </a:endParaRPr>
          </a:p>
          <a:p>
            <a:endParaRPr lang="en-AU" sz="3280" b="0" strike="noStrike" spc="-1" dirty="0" smtClean="0">
              <a:solidFill>
                <a:srgbClr val="000000"/>
              </a:solidFill>
              <a:uFill>
                <a:solidFill>
                  <a:srgbClr val="FFFFFF"/>
                </a:solidFill>
              </a:uFill>
              <a:latin typeface="+mn-lt"/>
            </a:endParaRPr>
          </a:p>
          <a:p>
            <a:r>
              <a:rPr lang="en-AU" sz="3280" b="0" strike="noStrike" spc="-1" dirty="0" smtClean="0">
                <a:solidFill>
                  <a:srgbClr val="000000"/>
                </a:solidFill>
                <a:uFill>
                  <a:solidFill>
                    <a:srgbClr val="FFFFFF"/>
                  </a:solidFill>
                </a:uFill>
                <a:latin typeface="+mn-lt"/>
              </a:rPr>
              <a:t>Started</a:t>
            </a:r>
            <a:r>
              <a:rPr lang="en-AU" sz="3280" b="0" strike="noStrike" spc="-1" baseline="0" dirty="0" smtClean="0">
                <a:solidFill>
                  <a:srgbClr val="000000"/>
                </a:solidFill>
                <a:uFill>
                  <a:solidFill>
                    <a:srgbClr val="FFFFFF"/>
                  </a:solidFill>
                </a:uFill>
                <a:latin typeface="+mn-lt"/>
              </a:rPr>
              <a:t> outs with a practical crime prediction problem – but nothing seemed to beat careful implementation of logistic regression + KDE. </a:t>
            </a:r>
          </a:p>
          <a:p>
            <a:r>
              <a:rPr lang="en-AU" sz="3280" b="0" strike="noStrike" spc="-1" baseline="0" dirty="0" smtClean="0">
                <a:solidFill>
                  <a:srgbClr val="000000"/>
                </a:solidFill>
                <a:uFill>
                  <a:solidFill>
                    <a:srgbClr val="FFFFFF"/>
                  </a:solidFill>
                </a:uFill>
                <a:latin typeface="+mn-lt"/>
              </a:rPr>
              <a:t>Then got interested in causality – started hunting for a concrete idea. </a:t>
            </a:r>
            <a:endParaRPr lang="en-AU" sz="3280" b="0" strike="noStrike" spc="-1" dirty="0" smtClean="0">
              <a:solidFill>
                <a:srgbClr val="000000"/>
              </a:solidFill>
              <a:uFill>
                <a:solidFill>
                  <a:srgbClr val="FFFFFF"/>
                </a:solidFill>
              </a:uFill>
              <a:latin typeface="+mn-lt"/>
            </a:endParaRPr>
          </a:p>
          <a:p>
            <a:r>
              <a:rPr lang="en-AU" sz="3280" b="0" strike="noStrike" spc="-1" dirty="0" smtClean="0">
                <a:solidFill>
                  <a:srgbClr val="000000"/>
                </a:solidFill>
                <a:uFill>
                  <a:solidFill>
                    <a:srgbClr val="FFFFFF"/>
                  </a:solidFill>
                </a:uFill>
                <a:latin typeface="+mn-lt"/>
              </a:rPr>
              <a:t>Interruption with a rough pregnancy and then new baby.</a:t>
            </a:r>
            <a:r>
              <a:rPr lang="en-AU" sz="3280" b="0" strike="noStrike" spc="-1" baseline="0" dirty="0" smtClean="0">
                <a:solidFill>
                  <a:srgbClr val="000000"/>
                </a:solidFill>
                <a:uFill>
                  <a:solidFill>
                    <a:srgbClr val="FFFFFF"/>
                  </a:solidFill>
                </a:uFill>
                <a:latin typeface="+mn-lt"/>
              </a:rPr>
              <a:t> </a:t>
            </a:r>
          </a:p>
          <a:p>
            <a:r>
              <a:rPr lang="en-AU" sz="3280" b="0" strike="noStrike" spc="-1" baseline="0" dirty="0" smtClean="0">
                <a:solidFill>
                  <a:srgbClr val="000000"/>
                </a:solidFill>
                <a:uFill>
                  <a:solidFill>
                    <a:srgbClr val="FFFFFF"/>
                  </a:solidFill>
                </a:uFill>
                <a:latin typeface="+mn-lt"/>
              </a:rPr>
              <a:t>Finally – got a paper on causal bandits into NIPS</a:t>
            </a:r>
            <a:endParaRPr lang="en-AU" sz="3280" b="0" strike="noStrike" spc="-1" dirty="0" smtClean="0">
              <a:solidFill>
                <a:srgbClr val="000000"/>
              </a:solidFill>
              <a:uFill>
                <a:solidFill>
                  <a:srgbClr val="FFFFFF"/>
                </a:solidFill>
              </a:uFill>
              <a:latin typeface="+mn-lt"/>
            </a:endParaRPr>
          </a:p>
          <a:p>
            <a:r>
              <a:rPr lang="en-AU" sz="3280" b="0" strike="noStrike" spc="-1" dirty="0" smtClean="0">
                <a:solidFill>
                  <a:srgbClr val="000000"/>
                </a:solidFill>
                <a:uFill>
                  <a:solidFill>
                    <a:srgbClr val="FFFFFF"/>
                  </a:solidFill>
                </a:uFill>
                <a:latin typeface="+mn-lt"/>
              </a:rPr>
              <a:t>Then an</a:t>
            </a:r>
            <a:r>
              <a:rPr lang="en-AU" sz="3280" b="0" strike="noStrike" spc="-1" baseline="0" dirty="0" smtClean="0">
                <a:solidFill>
                  <a:srgbClr val="000000"/>
                </a:solidFill>
                <a:uFill>
                  <a:solidFill>
                    <a:srgbClr val="FFFFFF"/>
                  </a:solidFill>
                </a:uFill>
                <a:latin typeface="+mn-lt"/>
              </a:rPr>
              <a:t> i</a:t>
            </a:r>
            <a:r>
              <a:rPr lang="en-AU" sz="3280" b="0" strike="noStrike" spc="-1" dirty="0" smtClean="0">
                <a:solidFill>
                  <a:srgbClr val="000000"/>
                </a:solidFill>
                <a:uFill>
                  <a:solidFill>
                    <a:srgbClr val="FFFFFF"/>
                  </a:solidFill>
                </a:uFill>
                <a:latin typeface="+mn-lt"/>
              </a:rPr>
              <a:t>nternship</a:t>
            </a:r>
            <a:r>
              <a:rPr lang="en-AU" sz="3280" b="0" strike="noStrike" spc="-1" baseline="0" dirty="0" smtClean="0">
                <a:solidFill>
                  <a:srgbClr val="000000"/>
                </a:solidFill>
                <a:uFill>
                  <a:solidFill>
                    <a:srgbClr val="FFFFFF"/>
                  </a:solidFill>
                </a:uFill>
                <a:latin typeface="+mn-lt"/>
              </a:rPr>
              <a:t> with </a:t>
            </a:r>
            <a:r>
              <a:rPr lang="en-AU" sz="3280" b="0" strike="noStrike" spc="-1" baseline="0" dirty="0" err="1" smtClean="0">
                <a:solidFill>
                  <a:srgbClr val="000000"/>
                </a:solidFill>
                <a:uFill>
                  <a:solidFill>
                    <a:srgbClr val="FFFFFF"/>
                  </a:solidFill>
                </a:uFill>
                <a:latin typeface="+mn-lt"/>
              </a:rPr>
              <a:t>Ambiata</a:t>
            </a:r>
            <a:r>
              <a:rPr lang="en-AU" sz="3280" b="0" strike="noStrike" spc="-1" baseline="0" dirty="0" smtClean="0">
                <a:solidFill>
                  <a:srgbClr val="000000"/>
                </a:solidFill>
                <a:uFill>
                  <a:solidFill>
                    <a:srgbClr val="FFFFFF"/>
                  </a:solidFill>
                </a:uFill>
                <a:latin typeface="+mn-lt"/>
              </a:rPr>
              <a:t>, where I worked on– now ongoing</a:t>
            </a:r>
            <a:endParaRPr lang="en-AU" sz="3280" b="0" strike="noStrike" spc="-1" dirty="0" smtClean="0">
              <a:solidFill>
                <a:srgbClr val="000000"/>
              </a:solidFill>
              <a:uFill>
                <a:solidFill>
                  <a:srgbClr val="FFFFFF"/>
                </a:solidFill>
              </a:uFill>
              <a:latin typeface="+mn-lt"/>
            </a:endParaRPr>
          </a:p>
          <a:p>
            <a:r>
              <a:rPr lang="en-AU" sz="3280" b="0" strike="noStrike" spc="-1" dirty="0" smtClean="0">
                <a:solidFill>
                  <a:srgbClr val="000000"/>
                </a:solidFill>
                <a:uFill>
                  <a:solidFill>
                    <a:srgbClr val="FFFFFF"/>
                  </a:solidFill>
                </a:uFill>
                <a:latin typeface="+mn-lt"/>
              </a:rPr>
              <a:t>Thesis boot camp where</a:t>
            </a:r>
            <a:r>
              <a:rPr lang="en-AU" sz="3280" b="0" strike="noStrike" spc="-1" baseline="0" dirty="0" smtClean="0">
                <a:solidFill>
                  <a:srgbClr val="000000"/>
                </a:solidFill>
                <a:uFill>
                  <a:solidFill>
                    <a:srgbClr val="FFFFFF"/>
                  </a:solidFill>
                </a:uFill>
                <a:latin typeface="+mn-lt"/>
              </a:rPr>
              <a:t> - </a:t>
            </a:r>
            <a:r>
              <a:rPr lang="en-AU" sz="3280" b="0" strike="noStrike" spc="-1" baseline="0" dirty="0" smtClean="0">
                <a:solidFill>
                  <a:srgbClr val="000000"/>
                </a:solidFill>
                <a:uFill>
                  <a:solidFill>
                    <a:srgbClr val="FFFFFF"/>
                  </a:solidFill>
                </a:uFill>
                <a:latin typeface="Arial"/>
              </a:rPr>
              <a:t>in terms of raw words - I got down </a:t>
            </a:r>
            <a:r>
              <a:rPr lang="en-AU" sz="3280" b="0" strike="noStrike" spc="-1" dirty="0" smtClean="0">
                <a:solidFill>
                  <a:srgbClr val="000000"/>
                </a:solidFill>
                <a:uFill>
                  <a:solidFill>
                    <a:srgbClr val="FFFFFF"/>
                  </a:solidFill>
                </a:uFill>
                <a:latin typeface="Arial"/>
              </a:rPr>
              <a:t>roughly</a:t>
            </a:r>
            <a:r>
              <a:rPr lang="en-AU" sz="3280" b="0" strike="noStrike" spc="-1" baseline="0" dirty="0" smtClean="0">
                <a:solidFill>
                  <a:srgbClr val="000000"/>
                </a:solidFill>
                <a:uFill>
                  <a:solidFill>
                    <a:srgbClr val="FFFFFF"/>
                  </a:solidFill>
                </a:uFill>
                <a:latin typeface="Arial"/>
              </a:rPr>
              <a:t> a third of my thesis over one weekend. </a:t>
            </a:r>
          </a:p>
          <a:p>
            <a:endParaRPr lang="en-AU" sz="3280" b="0" strike="noStrike" spc="-1" baseline="0" dirty="0" smtClean="0">
              <a:solidFill>
                <a:srgbClr val="000000"/>
              </a:solidFill>
              <a:uFill>
                <a:solidFill>
                  <a:srgbClr val="FFFFFF"/>
                </a:solidFill>
              </a:uFill>
              <a:latin typeface="Arial"/>
            </a:endParaRPr>
          </a:p>
          <a:p>
            <a:endParaRPr lang="en-AU" sz="3280" b="0" strike="noStrike" spc="-1" baseline="0" dirty="0" smtClean="0">
              <a:solidFill>
                <a:srgbClr val="000000"/>
              </a:solidFill>
              <a:uFill>
                <a:solidFill>
                  <a:srgbClr val="FFFFFF"/>
                </a:solidFill>
              </a:uFill>
              <a:latin typeface="Arial"/>
            </a:endParaRP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86689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7</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r>
              <a:rPr lang="en-AU" sz="3280" b="0" strike="noStrike" spc="-1" baseline="0" dirty="0" smtClean="0">
                <a:solidFill>
                  <a:srgbClr val="000000"/>
                </a:solidFill>
                <a:uFill>
                  <a:solidFill>
                    <a:srgbClr val="FFFFFF"/>
                  </a:solidFill>
                </a:uFill>
                <a:latin typeface="Arial"/>
              </a:rPr>
              <a:t>My key contribution is a unified approach to learning to intervene that observational causal inference in the form of causal graphical models, with the interventional approach of multi-armed bandits. I clarify the causal assumptions underlying previous bandit formulations and demonstrate that knowledge of the causal relationship between variables introduces an interesting form of structure into bandit problems that is not leveraged by existing algorithms.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I also demonstrate the role a graphical framework for causality can play in </a:t>
            </a:r>
            <a:r>
              <a:rPr lang="en-AU" sz="3280" b="0" strike="noStrike" spc="-1" baseline="0" dirty="0" err="1" smtClean="0">
                <a:solidFill>
                  <a:srgbClr val="000000"/>
                </a:solidFill>
                <a:uFill>
                  <a:solidFill>
                    <a:srgbClr val="FFFFFF"/>
                  </a:solidFill>
                </a:uFill>
                <a:latin typeface="Arial"/>
              </a:rPr>
              <a:t>Baysian</a:t>
            </a:r>
            <a:r>
              <a:rPr lang="en-AU" sz="3280" b="0" strike="noStrike" spc="-1" baseline="0" dirty="0" smtClean="0">
                <a:solidFill>
                  <a:srgbClr val="000000"/>
                </a:solidFill>
                <a:uFill>
                  <a:solidFill>
                    <a:srgbClr val="FFFFFF"/>
                  </a:solidFill>
                </a:uFill>
                <a:latin typeface="Arial"/>
              </a:rPr>
              <a:t> inference and show how we can introduce bias if we do not take care in how we apply Bayesian inference to causal problems.  </a:t>
            </a:r>
          </a:p>
        </p:txBody>
      </p:sp>
    </p:spTree>
    <p:extLst>
      <p:ext uri="{BB962C8B-B14F-4D97-AF65-F5344CB8AC3E}">
        <p14:creationId xmlns:p14="http://schemas.microsoft.com/office/powerpoint/2010/main" val="1866063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8</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0699887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TextShape 1"/>
          <p:cNvSpPr txBox="1"/>
          <p:nvPr/>
        </p:nvSpPr>
        <p:spPr>
          <a:xfrm>
            <a:off x="4282200" y="10155600"/>
            <a:ext cx="3275640" cy="534240"/>
          </a:xfrm>
          <a:prstGeom prst="rect">
            <a:avLst/>
          </a:prstGeom>
          <a:noFill/>
          <a:ln>
            <a:noFill/>
          </a:ln>
        </p:spPr>
        <p:txBody>
          <a:bodyPr anchor="b"/>
          <a:lstStyle/>
          <a:p>
            <a:pPr algn="r">
              <a:lnSpc>
                <a:spcPct val="100000"/>
              </a:lnSpc>
            </a:pPr>
            <a:fld id="{0C929FD6-26E3-4946-9607-AD3B9C10FEC4}" type="slidenum">
              <a:rPr lang="en-AU" sz="1200" b="0" strike="noStrike" spc="-1">
                <a:solidFill>
                  <a:srgbClr val="000000"/>
                </a:solidFill>
                <a:uFill>
                  <a:solidFill>
                    <a:srgbClr val="FFFFFF"/>
                  </a:solidFill>
                </a:uFill>
                <a:latin typeface="Times New Roman"/>
              </a:rPr>
              <a:t>9</a:t>
            </a:fld>
            <a:endParaRPr lang="en-AU" sz="1400" b="0" strike="noStrike" spc="-1">
              <a:solidFill>
                <a:srgbClr val="000000"/>
              </a:solidFill>
              <a:uFill>
                <a:solidFill>
                  <a:srgbClr val="FFFFFF"/>
                </a:solidFill>
              </a:uFill>
              <a:latin typeface="Times New Roman"/>
            </a:endParaRPr>
          </a:p>
        </p:txBody>
      </p:sp>
      <p:sp>
        <p:nvSpPr>
          <p:cNvPr id="428"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9" name="PlaceHolder 2"/>
          <p:cNvSpPr>
            <a:spLocks noGrp="1"/>
          </p:cNvSpPr>
          <p:nvPr>
            <p:ph type="body"/>
          </p:nvPr>
        </p:nvSpPr>
        <p:spPr>
          <a:xfrm>
            <a:off x="504000" y="176904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0" name="PlaceHolder 3"/>
          <p:cNvSpPr>
            <a:spLocks noGrp="1"/>
          </p:cNvSpPr>
          <p:nvPr>
            <p:ph type="body"/>
          </p:nvPr>
        </p:nvSpPr>
        <p:spPr>
          <a:xfrm>
            <a:off x="504000" y="405936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72"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3"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4" name="PlaceHolder 4"/>
          <p:cNvSpPr>
            <a:spLocks noGrp="1"/>
          </p:cNvSpPr>
          <p:nvPr>
            <p:ph type="body"/>
          </p:nvPr>
        </p:nvSpPr>
        <p:spPr>
          <a:xfrm>
            <a:off x="515268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5" name="PlaceHolder 5"/>
          <p:cNvSpPr>
            <a:spLocks noGrp="1"/>
          </p:cNvSpPr>
          <p:nvPr>
            <p:ph type="body"/>
          </p:nvPr>
        </p:nvSpPr>
        <p:spPr>
          <a:xfrm>
            <a:off x="50400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77" name="PlaceHolder 2"/>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8" name="PlaceHolder 3"/>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pic>
        <p:nvPicPr>
          <p:cNvPr id="79" name="Picture 78"/>
          <p:cNvPicPr/>
          <p:nvPr/>
        </p:nvPicPr>
        <p:blipFill>
          <a:blip r:embed="rId2"/>
          <a:stretch/>
        </p:blipFill>
        <p:spPr>
          <a:xfrm>
            <a:off x="2292120" y="1768680"/>
            <a:ext cx="5495040" cy="4384440"/>
          </a:xfrm>
          <a:prstGeom prst="rect">
            <a:avLst/>
          </a:prstGeom>
          <a:ln>
            <a:noFill/>
          </a:ln>
        </p:spPr>
      </p:pic>
      <p:pic>
        <p:nvPicPr>
          <p:cNvPr id="80" name="Picture 79"/>
          <p:cNvPicPr/>
          <p:nvPr/>
        </p:nvPicPr>
        <p:blipFill>
          <a:blip r:embed="rId2"/>
          <a:stretch/>
        </p:blipFill>
        <p:spPr>
          <a:xfrm>
            <a:off x="2292120" y="1768680"/>
            <a:ext cx="5495040" cy="4384440"/>
          </a:xfrm>
          <a:prstGeom prst="rect">
            <a:avLst/>
          </a:prstGeom>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7"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48" name="PlaceHolder 2"/>
          <p:cNvSpPr>
            <a:spLocks noGrp="1"/>
          </p:cNvSpPr>
          <p:nvPr>
            <p:ph type="subTitle"/>
          </p:nvPr>
        </p:nvSpPr>
        <p:spPr>
          <a:xfrm>
            <a:off x="504000" y="1769040"/>
            <a:ext cx="9071640" cy="4384440"/>
          </a:xfrm>
          <a:prstGeom prst="rect">
            <a:avLst/>
          </a:prstGeom>
        </p:spPr>
        <p:txBody>
          <a:bodyPr lIns="0" tIns="0" rIns="0" bIns="0" anchor="ctr"/>
          <a:lstStyle/>
          <a:p>
            <a:pPr algn="ctr"/>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0" name="PlaceHolder 2"/>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2" name="PlaceHolder 2"/>
          <p:cNvSpPr>
            <a:spLocks noGrp="1"/>
          </p:cNvSpPr>
          <p:nvPr>
            <p:ph type="body"/>
          </p:nvPr>
        </p:nvSpPr>
        <p:spPr>
          <a:xfrm>
            <a:off x="50400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3" name="PlaceHolder 3"/>
          <p:cNvSpPr>
            <a:spLocks noGrp="1"/>
          </p:cNvSpPr>
          <p:nvPr>
            <p:ph type="body"/>
          </p:nvPr>
        </p:nvSpPr>
        <p:spPr>
          <a:xfrm>
            <a:off x="515268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4"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5" name="PlaceHolder 1"/>
          <p:cNvSpPr>
            <a:spLocks noGrp="1"/>
          </p:cNvSpPr>
          <p:nvPr>
            <p:ph type="subTitle"/>
          </p:nvPr>
        </p:nvSpPr>
        <p:spPr>
          <a:xfrm>
            <a:off x="504000" y="301320"/>
            <a:ext cx="9071640" cy="5851800"/>
          </a:xfrm>
          <a:prstGeom prst="rect">
            <a:avLst/>
          </a:prstGeom>
        </p:spPr>
        <p:txBody>
          <a:bodyPr lIns="0" tIns="0" rIns="0" bIns="0" anchor="ctr"/>
          <a:lstStyle/>
          <a:p>
            <a:pPr algn="ctr"/>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7"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8" name="PlaceHolder 3"/>
          <p:cNvSpPr>
            <a:spLocks noGrp="1"/>
          </p:cNvSpPr>
          <p:nvPr>
            <p:ph type="body"/>
          </p:nvPr>
        </p:nvSpPr>
        <p:spPr>
          <a:xfrm>
            <a:off x="50400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9" name="PlaceHolder 4"/>
          <p:cNvSpPr>
            <a:spLocks noGrp="1"/>
          </p:cNvSpPr>
          <p:nvPr>
            <p:ph type="body"/>
          </p:nvPr>
        </p:nvSpPr>
        <p:spPr>
          <a:xfrm>
            <a:off x="515268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1" name="PlaceHolder 2"/>
          <p:cNvSpPr>
            <a:spLocks noGrp="1"/>
          </p:cNvSpPr>
          <p:nvPr>
            <p:ph type="body"/>
          </p:nvPr>
        </p:nvSpPr>
        <p:spPr>
          <a:xfrm>
            <a:off x="50400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2"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3" name="PlaceHolder 4"/>
          <p:cNvSpPr>
            <a:spLocks noGrp="1"/>
          </p:cNvSpPr>
          <p:nvPr>
            <p:ph type="body"/>
          </p:nvPr>
        </p:nvSpPr>
        <p:spPr>
          <a:xfrm>
            <a:off x="515268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5"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6"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7" name="PlaceHolder 4"/>
          <p:cNvSpPr>
            <a:spLocks noGrp="1"/>
          </p:cNvSpPr>
          <p:nvPr>
            <p:ph type="body"/>
          </p:nvPr>
        </p:nvSpPr>
        <p:spPr>
          <a:xfrm>
            <a:off x="504000" y="405936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CustomShape 1"/>
          <p:cNvSpPr/>
          <p:nvPr/>
        </p:nvSpPr>
        <p:spPr>
          <a:xfrm>
            <a:off x="0" y="7272720"/>
            <a:ext cx="10079640" cy="286560"/>
          </a:xfrm>
          <a:prstGeom prst="rect">
            <a:avLst/>
          </a:prstGeom>
          <a:solidFill>
            <a:srgbClr val="94B0BE"/>
          </a:solidFill>
          <a:ln>
            <a:noFill/>
          </a:ln>
        </p:spPr>
        <p:style>
          <a:lnRef idx="0">
            <a:scrgbClr r="0" g="0" b="0"/>
          </a:lnRef>
          <a:fillRef idx="0">
            <a:scrgbClr r="0" g="0" b="0"/>
          </a:fillRef>
          <a:effectRef idx="0">
            <a:scrgbClr r="0" g="0" b="0"/>
          </a:effectRef>
          <a:fontRef idx="minor"/>
        </p:style>
      </p:sp>
      <p:sp>
        <p:nvSpPr>
          <p:cNvPr id="40" name="CustomShape 2"/>
          <p:cNvSpPr/>
          <p:nvPr/>
        </p:nvSpPr>
        <p:spPr>
          <a:xfrm>
            <a:off x="0" y="0"/>
            <a:ext cx="10079640" cy="842760"/>
          </a:xfrm>
          <a:prstGeom prst="rect">
            <a:avLst/>
          </a:prstGeom>
          <a:solidFill>
            <a:srgbClr val="333333"/>
          </a:solidFill>
          <a:ln>
            <a:noFill/>
          </a:ln>
        </p:spPr>
        <p:style>
          <a:lnRef idx="0">
            <a:scrgbClr r="0" g="0" b="0"/>
          </a:lnRef>
          <a:fillRef idx="0">
            <a:scrgbClr r="0" g="0" b="0"/>
          </a:fillRef>
          <a:effectRef idx="0">
            <a:scrgbClr r="0" g="0" b="0"/>
          </a:effectRef>
          <a:fontRef idx="minor"/>
        </p:style>
      </p:sp>
      <p:pic>
        <p:nvPicPr>
          <p:cNvPr id="41" name="Picture 9"/>
          <p:cNvPicPr/>
          <p:nvPr/>
        </p:nvPicPr>
        <p:blipFill>
          <a:blip r:embed="rId14"/>
          <a:stretch/>
        </p:blipFill>
        <p:spPr>
          <a:xfrm>
            <a:off x="516240" y="127440"/>
            <a:ext cx="1665720" cy="578880"/>
          </a:xfrm>
          <a:prstGeom prst="rect">
            <a:avLst/>
          </a:prstGeom>
          <a:ln>
            <a:noFill/>
          </a:ln>
        </p:spPr>
      </p:pic>
      <p:sp>
        <p:nvSpPr>
          <p:cNvPr id="42" name="PlaceHolder 3"/>
          <p:cNvSpPr>
            <a:spLocks noGrp="1"/>
          </p:cNvSpPr>
          <p:nvPr>
            <p:ph type="title"/>
          </p:nvPr>
        </p:nvSpPr>
        <p:spPr>
          <a:xfrm>
            <a:off x="516240" y="843120"/>
            <a:ext cx="9071640" cy="1259640"/>
          </a:xfrm>
          <a:prstGeom prst="rect">
            <a:avLst/>
          </a:prstGeom>
        </p:spPr>
        <p:txBody>
          <a:bodyPr anchor="ctr"/>
          <a:lstStyle/>
          <a:p>
            <a:pPr>
              <a:lnSpc>
                <a:spcPct val="100000"/>
              </a:lnSpc>
            </a:pPr>
            <a:r>
              <a:rPr lang="en-AU" sz="3600" b="0" strike="noStrike" spc="-1">
                <a:solidFill>
                  <a:srgbClr val="527688"/>
                </a:solidFill>
                <a:uFill>
                  <a:solidFill>
                    <a:srgbClr val="FFFFFF"/>
                  </a:solidFill>
                </a:uFill>
                <a:latin typeface="Arial"/>
                <a:ea typeface="Arial"/>
              </a:rPr>
              <a:t>Click to edit Master title style</a:t>
            </a:r>
            <a:endParaRPr lang="en-AU" sz="4640" b="0" strike="noStrike" spc="-1">
              <a:solidFill>
                <a:srgbClr val="000000"/>
              </a:solidFill>
              <a:uFill>
                <a:solidFill>
                  <a:srgbClr val="FFFFFF"/>
                </a:solidFill>
              </a:uFill>
              <a:latin typeface="Arial"/>
            </a:endParaRPr>
          </a:p>
        </p:txBody>
      </p:sp>
      <p:sp>
        <p:nvSpPr>
          <p:cNvPr id="43" name="PlaceHolder 4"/>
          <p:cNvSpPr>
            <a:spLocks noGrp="1"/>
          </p:cNvSpPr>
          <p:nvPr>
            <p:ph type="body"/>
          </p:nvPr>
        </p:nvSpPr>
        <p:spPr>
          <a:xfrm>
            <a:off x="504000" y="2112120"/>
            <a:ext cx="9071640" cy="4640760"/>
          </a:xfrm>
          <a:prstGeom prst="rect">
            <a:avLst/>
          </a:prstGeom>
        </p:spPr>
        <p:txBody>
          <a:bodyPr/>
          <a:lstStyle/>
          <a:p>
            <a:pPr marL="432000" indent="-324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Click to edit the outline text format</a:t>
            </a:r>
            <a:endParaRPr lang="en-AU" sz="3530" b="0" strike="noStrike" spc="-1">
              <a:solidFill>
                <a:srgbClr val="000000"/>
              </a:solidFill>
              <a:uFill>
                <a:solidFill>
                  <a:srgbClr val="FFFFFF"/>
                </a:solidFill>
              </a:uFill>
              <a:latin typeface="Arial"/>
            </a:endParaRPr>
          </a:p>
          <a:p>
            <a:pPr marL="864000" lvl="1" indent="-324000">
              <a:buClr>
                <a:srgbClr val="000000"/>
              </a:buClr>
              <a:buSzPct val="75000"/>
              <a:buFont typeface="Symbol" charset="2"/>
              <a:buChar char=""/>
            </a:pPr>
            <a:r>
              <a:rPr lang="en-AU" sz="3200" b="0" strike="noStrike" spc="-1">
                <a:solidFill>
                  <a:srgbClr val="000000"/>
                </a:solidFill>
                <a:uFill>
                  <a:solidFill>
                    <a:srgbClr val="FFFFFF"/>
                  </a:solidFill>
                </a:uFill>
                <a:latin typeface="Arial"/>
                <a:ea typeface="Arial"/>
              </a:rPr>
              <a:t>Second Outline Level</a:t>
            </a:r>
            <a:endParaRPr lang="en-AU" sz="2650" b="0" strike="noStrike" spc="-1">
              <a:solidFill>
                <a:srgbClr val="000000"/>
              </a:solidFill>
              <a:uFill>
                <a:solidFill>
                  <a:srgbClr val="FFFFFF"/>
                </a:solidFill>
              </a:uFill>
              <a:latin typeface="Arial"/>
            </a:endParaRPr>
          </a:p>
          <a:p>
            <a:pPr marL="1296000" lvl="2" indent="-288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Third Outline Level</a:t>
            </a:r>
            <a:endParaRPr lang="en-AU" sz="2210" b="0" strike="noStrike" spc="-1">
              <a:solidFill>
                <a:srgbClr val="000000"/>
              </a:solidFill>
              <a:uFill>
                <a:solidFill>
                  <a:srgbClr val="FFFFFF"/>
                </a:solidFill>
              </a:uFill>
              <a:latin typeface="Arial"/>
            </a:endParaRPr>
          </a:p>
          <a:p>
            <a:pPr marL="1728000" lvl="3" indent="-216000">
              <a:buClr>
                <a:srgbClr val="000000"/>
              </a:buClr>
              <a:buSzPct val="75000"/>
              <a:buFont typeface="Symbol" charset="2"/>
              <a:buChar char=""/>
            </a:pPr>
            <a:r>
              <a:rPr lang="en-AU" sz="3200" b="0" strike="noStrike" spc="-1">
                <a:solidFill>
                  <a:srgbClr val="000000"/>
                </a:solidFill>
                <a:uFill>
                  <a:solidFill>
                    <a:srgbClr val="FFFFFF"/>
                  </a:solidFill>
                </a:uFill>
                <a:latin typeface="Arial"/>
                <a:ea typeface="Arial"/>
              </a:rPr>
              <a:t>Fourth Outline Level</a:t>
            </a:r>
            <a:endParaRPr lang="en-AU" sz="2210" b="0" strike="noStrike" spc="-1">
              <a:solidFill>
                <a:srgbClr val="000000"/>
              </a:solidFill>
              <a:uFill>
                <a:solidFill>
                  <a:srgbClr val="FFFFFF"/>
                </a:solidFill>
              </a:uFill>
              <a:latin typeface="Arial"/>
            </a:endParaRPr>
          </a:p>
          <a:p>
            <a:pPr marL="2160000" lvl="4"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Fifth Outline Level</a:t>
            </a:r>
            <a:endParaRPr lang="en-AU" sz="2210" b="0" strike="noStrike" spc="-1">
              <a:solidFill>
                <a:srgbClr val="000000"/>
              </a:solidFill>
              <a:uFill>
                <a:solidFill>
                  <a:srgbClr val="FFFFFF"/>
                </a:solidFill>
              </a:uFill>
              <a:latin typeface="Arial"/>
            </a:endParaRPr>
          </a:p>
          <a:p>
            <a:pPr marL="2592000" lvl="5"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Sixth Outline Level</a:t>
            </a:r>
            <a:endParaRPr lang="en-AU" sz="2210" b="0" strike="noStrike" spc="-1">
              <a:solidFill>
                <a:srgbClr val="000000"/>
              </a:solidFill>
              <a:uFill>
                <a:solidFill>
                  <a:srgbClr val="FFFFFF"/>
                </a:solidFill>
              </a:uFill>
              <a:latin typeface="Arial"/>
            </a:endParaRPr>
          </a:p>
          <a:p>
            <a:pPr marL="3024000" lvl="6"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Seventh Outline LevelClick to edit Master text styles</a:t>
            </a:r>
            <a:endParaRPr lang="en-AU" sz="2210" b="0" strike="noStrike" spc="-1">
              <a:solidFill>
                <a:srgbClr val="000000"/>
              </a:solidFill>
              <a:uFill>
                <a:solidFill>
                  <a:srgbClr val="FFFFFF"/>
                </a:solidFill>
              </a:uFill>
              <a:latin typeface="Arial"/>
            </a:endParaRPr>
          </a:p>
          <a:p>
            <a:pPr marL="3456000" lvl="7" indent="-216000">
              <a:buClr>
                <a:srgbClr val="000000"/>
              </a:buClr>
              <a:buSzPct val="45000"/>
              <a:buFont typeface="Wingdings" charset="2"/>
              <a:buChar char=""/>
            </a:pPr>
            <a:r>
              <a:rPr lang="en-AU" sz="2800" b="0" strike="noStrike" spc="-1">
                <a:solidFill>
                  <a:srgbClr val="000000"/>
                </a:solidFill>
                <a:uFill>
                  <a:solidFill>
                    <a:srgbClr val="FFFFFF"/>
                  </a:solidFill>
                </a:uFill>
                <a:latin typeface="Arial"/>
                <a:ea typeface="Arial"/>
              </a:rPr>
              <a:t>Second level</a:t>
            </a:r>
            <a:endParaRPr lang="en-AU" sz="2210" b="0" strike="noStrike" spc="-1">
              <a:solidFill>
                <a:srgbClr val="000000"/>
              </a:solidFill>
              <a:uFill>
                <a:solidFill>
                  <a:srgbClr val="FFFFFF"/>
                </a:solidFill>
              </a:uFill>
              <a:latin typeface="Arial"/>
            </a:endParaRPr>
          </a:p>
          <a:p>
            <a:pPr marL="3888000" lvl="8" indent="-216000">
              <a:buClr>
                <a:srgbClr val="000000"/>
              </a:buClr>
              <a:buSzPct val="45000"/>
              <a:buFont typeface="Wingdings" charset="2"/>
              <a:buChar char=""/>
            </a:pPr>
            <a:r>
              <a:rPr lang="en-AU" sz="2400" b="0" strike="noStrike" spc="-1">
                <a:solidFill>
                  <a:srgbClr val="000000"/>
                </a:solidFill>
                <a:uFill>
                  <a:solidFill>
                    <a:srgbClr val="FFFFFF"/>
                  </a:solidFill>
                </a:uFill>
                <a:latin typeface="Arial"/>
                <a:ea typeface="Arial"/>
              </a:rPr>
              <a:t>Third level</a:t>
            </a:r>
            <a:endParaRPr lang="en-AU" sz="2210" b="0" strike="noStrike" spc="-1">
              <a:solidFill>
                <a:srgbClr val="000000"/>
              </a:solidFill>
              <a:uFill>
                <a:solidFill>
                  <a:srgbClr val="FFFFFF"/>
                </a:solidFill>
              </a:uFill>
              <a:latin typeface="Arial"/>
            </a:endParaRPr>
          </a:p>
          <a:p>
            <a:pPr marL="4320000" lvl="0" indent="-216000">
              <a:lnSpc>
                <a:spcPct val="100000"/>
              </a:lnSpc>
              <a:buClr>
                <a:srgbClr val="000000"/>
              </a:buClr>
              <a:buSzPct val="45000"/>
              <a:buFont typeface="Wingdings" charset="2"/>
              <a:buChar char=""/>
            </a:pPr>
            <a:r>
              <a:rPr lang="en-AU" sz="2000" b="0" strike="noStrike" spc="-1">
                <a:solidFill>
                  <a:srgbClr val="000000"/>
                </a:solidFill>
                <a:uFill>
                  <a:solidFill>
                    <a:srgbClr val="FFFFFF"/>
                  </a:solidFill>
                </a:uFill>
                <a:latin typeface="Arial"/>
                <a:ea typeface="Arial"/>
              </a:rPr>
              <a:t>Fourth level</a:t>
            </a:r>
            <a:endParaRPr lang="en-AU" sz="3530" b="0" strike="noStrike" spc="-1">
              <a:solidFill>
                <a:srgbClr val="000000"/>
              </a:solidFill>
              <a:uFill>
                <a:solidFill>
                  <a:srgbClr val="FFFFFF"/>
                </a:solidFill>
              </a:uFill>
              <a:latin typeface="Arial"/>
            </a:endParaRPr>
          </a:p>
          <a:p>
            <a:pPr marL="4320000" lvl="0" indent="-216000">
              <a:lnSpc>
                <a:spcPct val="100000"/>
              </a:lnSpc>
              <a:buClr>
                <a:srgbClr val="000000"/>
              </a:buClr>
              <a:buSzPct val="45000"/>
              <a:buFont typeface="Wingdings" charset="2"/>
              <a:buChar char=""/>
            </a:pPr>
            <a:r>
              <a:rPr lang="en-AU" sz="2000" b="0" strike="noStrike" spc="-1">
                <a:solidFill>
                  <a:srgbClr val="000000"/>
                </a:solidFill>
                <a:uFill>
                  <a:solidFill>
                    <a:srgbClr val="FFFFFF"/>
                  </a:solidFill>
                </a:uFill>
                <a:latin typeface="Arial"/>
                <a:ea typeface="Arial"/>
              </a:rPr>
              <a:t>Fifth level</a:t>
            </a:r>
            <a:endParaRPr lang="en-AU" sz="3530" b="0" strike="noStrike" spc="-1">
              <a:solidFill>
                <a:srgbClr val="000000"/>
              </a:solidFill>
              <a:uFill>
                <a:solidFill>
                  <a:srgbClr val="FFFFFF"/>
                </a:solidFill>
              </a:uFill>
              <a:latin typeface="Arial"/>
            </a:endParaRPr>
          </a:p>
        </p:txBody>
      </p:sp>
      <p:sp>
        <p:nvSpPr>
          <p:cNvPr id="44" name="PlaceHolder 5"/>
          <p:cNvSpPr>
            <a:spLocks noGrp="1"/>
          </p:cNvSpPr>
          <p:nvPr>
            <p:ph type="dt"/>
          </p:nvPr>
        </p:nvSpPr>
        <p:spPr>
          <a:xfrm>
            <a:off x="6310080" y="7272720"/>
            <a:ext cx="2351880" cy="216720"/>
          </a:xfrm>
          <a:prstGeom prst="rect">
            <a:avLst/>
          </a:prstGeom>
        </p:spPr>
        <p:txBody>
          <a:bodyPr/>
          <a:lstStyle/>
          <a:p>
            <a:endParaRPr lang="en-AU" sz="2400" b="0" strike="noStrike" spc="-1">
              <a:solidFill>
                <a:srgbClr val="000000"/>
              </a:solidFill>
              <a:uFill>
                <a:solidFill>
                  <a:srgbClr val="FFFFFF"/>
                </a:solidFill>
              </a:uFill>
              <a:latin typeface="Times New Roman"/>
            </a:endParaRPr>
          </a:p>
        </p:txBody>
      </p:sp>
      <p:sp>
        <p:nvSpPr>
          <p:cNvPr id="45" name="PlaceHolder 6"/>
          <p:cNvSpPr>
            <a:spLocks noGrp="1"/>
          </p:cNvSpPr>
          <p:nvPr>
            <p:ph type="ftr"/>
          </p:nvPr>
        </p:nvSpPr>
        <p:spPr>
          <a:xfrm>
            <a:off x="435600" y="7272720"/>
            <a:ext cx="5555880" cy="216720"/>
          </a:xfrm>
          <a:prstGeom prst="rect">
            <a:avLst/>
          </a:prstGeom>
        </p:spPr>
        <p:txBody>
          <a:bodyPr/>
          <a:lstStyle/>
          <a:p>
            <a:pPr>
              <a:lnSpc>
                <a:spcPct val="100000"/>
              </a:lnSpc>
            </a:pPr>
            <a:r>
              <a:rPr lang="en-AU" sz="1400" b="0" strike="noStrike" spc="-1">
                <a:solidFill>
                  <a:srgbClr val="000000"/>
                </a:solidFill>
                <a:uFill>
                  <a:solidFill>
                    <a:srgbClr val="FFFFFF"/>
                  </a:solidFill>
                </a:uFill>
                <a:latin typeface="Arial"/>
                <a:ea typeface="Arial"/>
              </a:rPr>
              <a:t>Footer text goes in here</a:t>
            </a:r>
            <a:endParaRPr lang="en-AU" sz="1400" b="0" strike="noStrike" spc="-1">
              <a:solidFill>
                <a:srgbClr val="000000"/>
              </a:solidFill>
              <a:uFill>
                <a:solidFill>
                  <a:srgbClr val="FFFFFF"/>
                </a:solidFill>
              </a:uFill>
              <a:latin typeface="Times New Roman"/>
            </a:endParaRPr>
          </a:p>
        </p:txBody>
      </p:sp>
      <p:sp>
        <p:nvSpPr>
          <p:cNvPr id="46" name="PlaceHolder 7"/>
          <p:cNvSpPr>
            <a:spLocks noGrp="1"/>
          </p:cNvSpPr>
          <p:nvPr>
            <p:ph type="sldNum"/>
          </p:nvPr>
        </p:nvSpPr>
        <p:spPr>
          <a:xfrm>
            <a:off x="8930160" y="7272720"/>
            <a:ext cx="645120" cy="237600"/>
          </a:xfrm>
          <a:prstGeom prst="rect">
            <a:avLst/>
          </a:prstGeom>
        </p:spPr>
        <p:txBody>
          <a:bodyPr/>
          <a:lstStyle/>
          <a:p>
            <a:pPr algn="r">
              <a:lnSpc>
                <a:spcPct val="100000"/>
              </a:lnSpc>
            </a:pPr>
            <a:fld id="{523BC398-4F04-480B-B19F-5FCAB7F3E7ED}" type="slidenum">
              <a:rPr lang="en-AU" sz="1400" b="0" strike="noStrike" spc="-1">
                <a:solidFill>
                  <a:srgbClr val="000000"/>
                </a:solidFill>
                <a:uFill>
                  <a:solidFill>
                    <a:srgbClr val="FFFFFF"/>
                  </a:solidFill>
                </a:uFill>
                <a:latin typeface="Arial"/>
                <a:ea typeface="Arial"/>
              </a:rPr>
              <a:t>‹#›</a:t>
            </a:fld>
            <a:endParaRPr lang="en-AU" sz="1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2.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3.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4.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5.emf"/></Relationships>
</file>

<file path=ppt/slides/_rels/slide14.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30.emf"/><Relationship Id="rId7" Type="http://schemas.openxmlformats.org/officeDocument/2006/relationships/image" Target="../media/image31.emf"/><Relationship Id="rId8" Type="http://schemas.openxmlformats.org/officeDocument/2006/relationships/image" Target="../media/image32.emf"/><Relationship Id="rId9" Type="http://schemas.openxmlformats.org/officeDocument/2006/relationships/image" Target="../media/image28.emf"/><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33.emf"/><Relationship Id="rId4" Type="http://schemas.openxmlformats.org/officeDocument/2006/relationships/image" Target="../media/image34.jpeg"/><Relationship Id="rId5" Type="http://schemas.openxmlformats.org/officeDocument/2006/relationships/image" Target="../media/image35.jpg"/><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36.emf"/><Relationship Id="rId4" Type="http://schemas.openxmlformats.org/officeDocument/2006/relationships/image" Target="../media/image37.png"/><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38.jpeg"/><Relationship Id="rId4" Type="http://schemas.openxmlformats.org/officeDocument/2006/relationships/image" Target="../media/image39.jpeg"/><Relationship Id="rId5" Type="http://schemas.openxmlformats.org/officeDocument/2006/relationships/image" Target="../media/image40.emf"/><Relationship Id="rId6" Type="http://schemas.openxmlformats.org/officeDocument/2006/relationships/image" Target="../media/image41.jpeg"/><Relationship Id="rId7" Type="http://schemas.openxmlformats.org/officeDocument/2006/relationships/image" Target="../media/image42.emf"/><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1" Type="http://schemas.openxmlformats.org/officeDocument/2006/relationships/image" Target="../media/image48.emf"/><Relationship Id="rId12" Type="http://schemas.openxmlformats.org/officeDocument/2006/relationships/image" Target="../media/image49.emf"/><Relationship Id="rId13" Type="http://schemas.openxmlformats.org/officeDocument/2006/relationships/image" Target="../media/image50.emf"/><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8.jpeg"/><Relationship Id="rId4" Type="http://schemas.openxmlformats.org/officeDocument/2006/relationships/image" Target="../media/image39.jpeg"/><Relationship Id="rId5" Type="http://schemas.openxmlformats.org/officeDocument/2006/relationships/image" Target="../media/image41.jpeg"/><Relationship Id="rId6" Type="http://schemas.openxmlformats.org/officeDocument/2006/relationships/image" Target="../media/image43.png"/><Relationship Id="rId7" Type="http://schemas.openxmlformats.org/officeDocument/2006/relationships/image" Target="../media/image44.gif"/><Relationship Id="rId8" Type="http://schemas.openxmlformats.org/officeDocument/2006/relationships/image" Target="../media/image45.jpg"/><Relationship Id="rId9" Type="http://schemas.openxmlformats.org/officeDocument/2006/relationships/image" Target="../media/image46.emf"/><Relationship Id="rId10" Type="http://schemas.openxmlformats.org/officeDocument/2006/relationships/image" Target="../media/image47.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5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52.emf"/><Relationship Id="rId4" Type="http://schemas.openxmlformats.org/officeDocument/2006/relationships/image" Target="../media/image53.emf"/><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54.emf"/></Relationships>
</file>

<file path=ppt/slides/_rels/slide26.xml.rels><?xml version="1.0" encoding="UTF-8" standalone="yes"?>
<Relationships xmlns="http://schemas.openxmlformats.org/package/2006/relationships"><Relationship Id="rId3" Type="http://schemas.openxmlformats.org/officeDocument/2006/relationships/image" Target="../media/image55.emf"/><Relationship Id="rId4" Type="http://schemas.openxmlformats.org/officeDocument/2006/relationships/image" Target="../media/image56.emf"/><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57.emf"/><Relationship Id="rId4" Type="http://schemas.openxmlformats.org/officeDocument/2006/relationships/image" Target="../media/image58.emf"/><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57.emf"/><Relationship Id="rId4" Type="http://schemas.openxmlformats.org/officeDocument/2006/relationships/image" Target="../media/image59.emf"/><Relationship Id="rId5" Type="http://schemas.openxmlformats.org/officeDocument/2006/relationships/image" Target="../media/image60.emf"/><Relationship Id="rId6" Type="http://schemas.openxmlformats.org/officeDocument/2006/relationships/image" Target="../media/image61.emf"/><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57.emf"/><Relationship Id="rId4" Type="http://schemas.openxmlformats.org/officeDocument/2006/relationships/image" Target="../media/image62.emf"/><Relationship Id="rId5" Type="http://schemas.openxmlformats.org/officeDocument/2006/relationships/image" Target="../media/image63.emf"/><Relationship Id="rId6" Type="http://schemas.openxmlformats.org/officeDocument/2006/relationships/image" Target="../media/image64.emf"/><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emf"/><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65.emf"/><Relationship Id="rId4" Type="http://schemas.openxmlformats.org/officeDocument/2006/relationships/image" Target="../media/image66.emf"/><Relationship Id="rId5" Type="http://schemas.openxmlformats.org/officeDocument/2006/relationships/image" Target="../media/image67.emf"/><Relationship Id="rId6" Type="http://schemas.openxmlformats.org/officeDocument/2006/relationships/image" Target="../media/image68.emf"/><Relationship Id="rId7" Type="http://schemas.openxmlformats.org/officeDocument/2006/relationships/image" Target="../media/image69.emf"/><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image" Target="../media/image70.emf"/><Relationship Id="rId4" Type="http://schemas.openxmlformats.org/officeDocument/2006/relationships/image" Target="../media/image71.emf"/><Relationship Id="rId5" Type="http://schemas.openxmlformats.org/officeDocument/2006/relationships/image" Target="../media/image72.emf"/><Relationship Id="rId6" Type="http://schemas.openxmlformats.org/officeDocument/2006/relationships/image" Target="../media/image73.emf"/><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image" Target="../media/image74.emf"/><Relationship Id="rId4" Type="http://schemas.openxmlformats.org/officeDocument/2006/relationships/image" Target="../media/image75.emf"/><Relationship Id="rId5" Type="http://schemas.openxmlformats.org/officeDocument/2006/relationships/image" Target="../media/image76.emf"/><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image" Target="../media/image77.emf"/><Relationship Id="rId4" Type="http://schemas.openxmlformats.org/officeDocument/2006/relationships/image" Target="../media/image78.emf"/><Relationship Id="rId5" Type="http://schemas.openxmlformats.org/officeDocument/2006/relationships/image" Target="../media/image79.emf"/><Relationship Id="rId6" Type="http://schemas.openxmlformats.org/officeDocument/2006/relationships/image" Target="../media/image80.emf"/><Relationship Id="rId7" Type="http://schemas.openxmlformats.org/officeDocument/2006/relationships/image" Target="../media/image81.emf"/><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image" Target="../media/image82.png"/><Relationship Id="rId4" Type="http://schemas.openxmlformats.org/officeDocument/2006/relationships/image" Target="../media/image77.emf"/><Relationship Id="rId5" Type="http://schemas.openxmlformats.org/officeDocument/2006/relationships/image" Target="../media/image83.emf"/><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84.emf"/></Relationships>
</file>

<file path=ppt/slides/_rels/slide36.xml.rels><?xml version="1.0" encoding="UTF-8" standalone="yes"?>
<Relationships xmlns="http://schemas.openxmlformats.org/package/2006/relationships"><Relationship Id="rId3" Type="http://schemas.openxmlformats.org/officeDocument/2006/relationships/image" Target="../media/image78.emf"/><Relationship Id="rId4" Type="http://schemas.openxmlformats.org/officeDocument/2006/relationships/image" Target="../media/image85.emf"/><Relationship Id="rId5" Type="http://schemas.openxmlformats.org/officeDocument/2006/relationships/image" Target="../media/image86.emf"/><Relationship Id="rId6" Type="http://schemas.openxmlformats.org/officeDocument/2006/relationships/image" Target="../media/image87.emf"/><Relationship Id="rId7" Type="http://schemas.openxmlformats.org/officeDocument/2006/relationships/image" Target="../media/image88.png"/><Relationship Id="rId8" Type="http://schemas.openxmlformats.org/officeDocument/2006/relationships/image" Target="../media/image89.emf"/><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90.emf"/></Relationships>
</file>

<file path=ppt/slides/_rels/slide41.xml.rels><?xml version="1.0" encoding="UTF-8" standalone="yes"?>
<Relationships xmlns="http://schemas.openxmlformats.org/package/2006/relationships"><Relationship Id="rId3" Type="http://schemas.openxmlformats.org/officeDocument/2006/relationships/image" Target="../media/image91.emf"/><Relationship Id="rId4" Type="http://schemas.openxmlformats.org/officeDocument/2006/relationships/image" Target="../media/image92.emf"/><Relationship Id="rId5" Type="http://schemas.openxmlformats.org/officeDocument/2006/relationships/image" Target="../media/image93.emf"/><Relationship Id="rId6" Type="http://schemas.openxmlformats.org/officeDocument/2006/relationships/image" Target="../media/image94.emf"/><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1" Type="http://schemas.openxmlformats.org/officeDocument/2006/relationships/image" Target="../media/image17.png"/><Relationship Id="rId12" Type="http://schemas.openxmlformats.org/officeDocument/2006/relationships/image" Target="../media/image18.jpg"/><Relationship Id="rId13" Type="http://schemas.openxmlformats.org/officeDocument/2006/relationships/image" Target="../media/image19.jpeg"/><Relationship Id="rId14" Type="http://schemas.openxmlformats.org/officeDocument/2006/relationships/image" Target="../media/image20.png"/><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jpg"/><Relationship Id="rId4" Type="http://schemas.openxmlformats.org/officeDocument/2006/relationships/image" Target="../media/image10.jpg"/><Relationship Id="rId5" Type="http://schemas.openxmlformats.org/officeDocument/2006/relationships/image" Target="../media/image11.png"/><Relationship Id="rId6" Type="http://schemas.openxmlformats.org/officeDocument/2006/relationships/image" Target="../media/image12.jpeg"/><Relationship Id="rId7" Type="http://schemas.openxmlformats.org/officeDocument/2006/relationships/image" Target="../media/image13.png"/><Relationship Id="rId8" Type="http://schemas.openxmlformats.org/officeDocument/2006/relationships/image" Target="../media/image14.jpg"/><Relationship Id="rId9" Type="http://schemas.openxmlformats.org/officeDocument/2006/relationships/image" Target="../media/image15.jpg"/><Relationship Id="rId10" Type="http://schemas.openxmlformats.org/officeDocument/2006/relationships/image" Target="../media/image1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1</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618586" y="1442091"/>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Causality</a:t>
            </a:r>
            <a:endParaRPr lang="en-AU" sz="4640" b="0" strike="noStrike" spc="-1" dirty="0">
              <a:solidFill>
                <a:srgbClr val="000000"/>
              </a:solidFill>
              <a:uFill>
                <a:solidFill>
                  <a:srgbClr val="FFFFFF"/>
                </a:solidFill>
              </a:uFill>
              <a:latin typeface="Arial"/>
            </a:endParaRPr>
          </a:p>
        </p:txBody>
      </p:sp>
      <p:sp>
        <p:nvSpPr>
          <p:cNvPr id="2" name="TextBox 1"/>
          <p:cNvSpPr txBox="1"/>
          <p:nvPr/>
        </p:nvSpPr>
        <p:spPr>
          <a:xfrm>
            <a:off x="1475470" y="4688464"/>
            <a:ext cx="8214756" cy="923330"/>
          </a:xfrm>
          <a:prstGeom prst="rect">
            <a:avLst/>
          </a:prstGeom>
          <a:noFill/>
        </p:spPr>
        <p:txBody>
          <a:bodyPr wrap="square" rtlCol="0">
            <a:spAutoFit/>
          </a:bodyPr>
          <a:lstStyle/>
          <a:p>
            <a:r>
              <a:rPr lang="en-US" i="1" dirty="0">
                <a:latin typeface="Latin Modern Roman 10" charset="0"/>
                <a:ea typeface="Latin Modern Roman 10" charset="0"/>
                <a:cs typeface="Latin Modern Roman 10" charset="0"/>
              </a:rPr>
              <a:t>“The belief in causality is metaphysical. It is nothing but a typical metaphysical hypostatization of a well-justified methodological rule- the scientist's decision never to abandon his search for laws.” </a:t>
            </a:r>
            <a:r>
              <a:rPr lang="en-US" b="1" dirty="0">
                <a:latin typeface="Latin Modern Roman 10" charset="0"/>
                <a:ea typeface="Latin Modern Roman 10" charset="0"/>
                <a:cs typeface="Latin Modern Roman 10" charset="0"/>
              </a:rPr>
              <a:t>Karl Popper 1934</a:t>
            </a:r>
          </a:p>
        </p:txBody>
      </p:sp>
      <p:sp>
        <p:nvSpPr>
          <p:cNvPr id="7" name="Rectangle 6"/>
          <p:cNvSpPr/>
          <p:nvPr/>
        </p:nvSpPr>
        <p:spPr>
          <a:xfrm>
            <a:off x="1350552" y="1808664"/>
            <a:ext cx="8536862" cy="923330"/>
          </a:xfrm>
          <a:prstGeom prst="rect">
            <a:avLst/>
          </a:prstGeom>
        </p:spPr>
        <p:txBody>
          <a:bodyPr wrap="square">
            <a:spAutoFit/>
          </a:bodyPr>
          <a:lstStyle/>
          <a:p>
            <a:r>
              <a:rPr lang="en-US" i="1" dirty="0">
                <a:latin typeface="Latin Modern Roman 10" charset="0"/>
                <a:ea typeface="Latin Modern Roman 10" charset="0"/>
                <a:cs typeface="Latin Modern Roman 10" charset="0"/>
              </a:rPr>
              <a:t>We call to mind the constant conjunction (of flame and heat) in all past instances. “Without any farther ceremony, we call the one cause and the other effect, and infer the existence of the one from that of the other.”  </a:t>
            </a:r>
            <a:r>
              <a:rPr lang="en-US" b="1" dirty="0">
                <a:latin typeface="Latin Modern Roman 10" charset="0"/>
                <a:ea typeface="Latin Modern Roman 10" charset="0"/>
                <a:cs typeface="Latin Modern Roman 10" charset="0"/>
              </a:rPr>
              <a:t>David Hume 1739</a:t>
            </a:r>
          </a:p>
        </p:txBody>
      </p:sp>
      <p:sp>
        <p:nvSpPr>
          <p:cNvPr id="9" name="TextBox 8"/>
          <p:cNvSpPr txBox="1"/>
          <p:nvPr/>
        </p:nvSpPr>
        <p:spPr>
          <a:xfrm>
            <a:off x="1475470" y="2896129"/>
            <a:ext cx="8287026" cy="1477328"/>
          </a:xfrm>
          <a:prstGeom prst="rect">
            <a:avLst/>
          </a:prstGeom>
          <a:noFill/>
        </p:spPr>
        <p:txBody>
          <a:bodyPr wrap="square" rtlCol="0">
            <a:spAutoFit/>
          </a:bodyPr>
          <a:lstStyle/>
          <a:p>
            <a:r>
              <a:rPr lang="en-US" i="1" dirty="0" smtClean="0">
                <a:latin typeface="Latin Modern Roman 10" charset="0"/>
                <a:ea typeface="Latin Modern Roman 10" charset="0"/>
                <a:cs typeface="Latin Modern Roman 10" charset="0"/>
              </a:rPr>
              <a:t>“Beyond such discarded fundamentals as ‘matter’ and ‘force lies still another fetish amidst the inscrutable arcana of modern science, namely, the category of cause and effect.” ... “The ultimate scientific statement of description of the relation between two things can always be thrown back upon a contingency table.” </a:t>
            </a:r>
            <a:r>
              <a:rPr lang="en-US" b="1" dirty="0" smtClean="0">
                <a:latin typeface="Latin Modern Roman 10" charset="0"/>
                <a:ea typeface="Latin Modern Roman 10" charset="0"/>
                <a:cs typeface="Latin Modern Roman 10" charset="0"/>
              </a:rPr>
              <a:t>Karl Pearson 1911</a:t>
            </a:r>
            <a:endParaRPr lang="en-US" b="1" dirty="0">
              <a:latin typeface="Latin Modern Roman 10" charset="0"/>
              <a:ea typeface="Latin Modern Roman 10" charset="0"/>
              <a:cs typeface="Latin Modern Roman 10"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286" y="1707799"/>
            <a:ext cx="834510" cy="1112382"/>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658" y="3091701"/>
            <a:ext cx="853306" cy="1117055"/>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286" y="4568570"/>
            <a:ext cx="897084" cy="1150805"/>
          </a:xfrm>
          <a:prstGeom prst="rect">
            <a:avLst/>
          </a:prstGeom>
        </p:spPr>
      </p:pic>
      <p:sp>
        <p:nvSpPr>
          <p:cNvPr id="13" name="Rectangle 12"/>
          <p:cNvSpPr/>
          <p:nvPr/>
        </p:nvSpPr>
        <p:spPr>
          <a:xfrm>
            <a:off x="1570112" y="5926802"/>
            <a:ext cx="8192384" cy="1200329"/>
          </a:xfrm>
          <a:prstGeom prst="rect">
            <a:avLst/>
          </a:prstGeom>
        </p:spPr>
        <p:txBody>
          <a:bodyPr wrap="square">
            <a:spAutoFit/>
          </a:bodyPr>
          <a:lstStyle/>
          <a:p>
            <a:pPr>
              <a:defRPr/>
            </a:pPr>
            <a:r>
              <a:rPr lang="en-US" i="1" dirty="0" smtClean="0">
                <a:latin typeface="Latin Modern Roman 10" charset="0"/>
                <a:ea typeface="Latin Modern Roman 10" charset="0"/>
                <a:cs typeface="Latin Modern Roman 10" charset="0"/>
              </a:rPr>
              <a:t>“Development </a:t>
            </a:r>
            <a:r>
              <a:rPr lang="en-US" i="1" dirty="0">
                <a:latin typeface="Latin Modern Roman 10" charset="0"/>
                <a:ea typeface="Latin Modern Roman 10" charset="0"/>
                <a:cs typeface="Latin Modern Roman 10" charset="0"/>
              </a:rPr>
              <a:t>of Western science is based on two great achievements: the invention of the formal logical system (</a:t>
            </a:r>
            <a:r>
              <a:rPr lang="en-US" i="1" dirty="0" smtClean="0">
                <a:latin typeface="Latin Modern Roman 10" charset="0"/>
                <a:ea typeface="Latin Modern Roman 10" charset="0"/>
                <a:cs typeface="Latin Modern Roman 10" charset="0"/>
              </a:rPr>
              <a:t>in</a:t>
            </a:r>
            <a:r>
              <a:rPr lang="en-US" i="1" dirty="0">
                <a:latin typeface="Latin Modern Roman 10" charset="0"/>
                <a:ea typeface="Latin Modern Roman 10" charset="0"/>
                <a:cs typeface="Latin Modern Roman 10" charset="0"/>
              </a:rPr>
              <a:t> </a:t>
            </a:r>
            <a:r>
              <a:rPr lang="en-US" i="1" dirty="0" smtClean="0">
                <a:latin typeface="Latin Modern Roman 10" charset="0"/>
                <a:ea typeface="Latin Modern Roman 10" charset="0"/>
                <a:cs typeface="Latin Modern Roman 10" charset="0"/>
              </a:rPr>
              <a:t>Euclidean geometry</a:t>
            </a:r>
            <a:r>
              <a:rPr lang="en-US" i="1" dirty="0">
                <a:latin typeface="Latin Modern Roman 10" charset="0"/>
                <a:ea typeface="Latin Modern Roman 10" charset="0"/>
                <a:cs typeface="Latin Modern Roman 10" charset="0"/>
              </a:rPr>
              <a:t>) by the Greek philosophers, and the discovery of the possibility to find out causal relationships by systematic </a:t>
            </a:r>
            <a:r>
              <a:rPr lang="en-US" i="1" dirty="0" smtClean="0">
                <a:latin typeface="Latin Modern Roman 10" charset="0"/>
                <a:ea typeface="Latin Modern Roman 10" charset="0"/>
                <a:cs typeface="Latin Modern Roman 10" charset="0"/>
              </a:rPr>
              <a:t>experiment.” </a:t>
            </a:r>
            <a:r>
              <a:rPr lang="en-US" b="1" dirty="0" smtClean="0">
                <a:latin typeface="Latin Modern Roman 10" charset="0"/>
                <a:ea typeface="Latin Modern Roman 10" charset="0"/>
                <a:cs typeface="Latin Modern Roman 10" charset="0"/>
              </a:rPr>
              <a:t>Albert Einstein 1953</a:t>
            </a:r>
            <a:endParaRPr lang="en-US" b="1" dirty="0">
              <a:latin typeface="Latin Modern Roman 10" charset="0"/>
              <a:ea typeface="Latin Modern Roman 10" charset="0"/>
              <a:cs typeface="Latin Modern Roman 10" charset="0"/>
            </a:endParaRPr>
          </a:p>
        </p:txBody>
      </p:sp>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9422" y="6037461"/>
            <a:ext cx="1174811" cy="979009"/>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10</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7" name="TextShape 3"/>
          <p:cNvSpPr txBox="1"/>
          <p:nvPr/>
        </p:nvSpPr>
        <p:spPr>
          <a:xfrm>
            <a:off x="516240" y="2102760"/>
            <a:ext cx="5160200" cy="4640760"/>
          </a:xfrm>
          <a:prstGeom prst="rect">
            <a:avLst/>
          </a:prstGeom>
          <a:noFill/>
          <a:ln>
            <a:noFill/>
          </a:ln>
        </p:spPr>
        <p:txBody>
          <a:bodyPr/>
          <a:lstStyle/>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Truncated product formula: drop terms for intervened variables from the factorisation. </a:t>
            </a:r>
          </a:p>
          <a:p>
            <a:pPr marL="432000" indent="-324000">
              <a:buClr>
                <a:srgbClr val="000000"/>
              </a:buClr>
              <a:buSzPct val="45000"/>
              <a:buFont typeface="Wingdings" charset="2"/>
              <a:buChar char=""/>
            </a:pPr>
            <a:endParaRPr lang="en-AU" sz="2800" spc="-1" dirty="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A CBN represents the set of all possible interventional distributions over its variables</a:t>
            </a:r>
          </a:p>
        </p:txBody>
      </p:sp>
      <p:sp>
        <p:nvSpPr>
          <p:cNvPr id="148"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a:solidFill>
                  <a:srgbClr val="527688"/>
                </a:solidFill>
                <a:uFill>
                  <a:solidFill>
                    <a:srgbClr val="FFFFFF"/>
                  </a:solidFill>
                </a:uFill>
                <a:latin typeface="Arial"/>
              </a:rPr>
              <a:t>Causal Bayesian Networks</a:t>
            </a:r>
            <a:endParaRPr lang="en-AU" sz="4640" b="0" strike="noStrike" spc="-1">
              <a:solidFill>
                <a:srgbClr val="000000"/>
              </a:solidFill>
              <a:uFill>
                <a:solidFill>
                  <a:srgbClr val="FFFFFF"/>
                </a:solidFill>
              </a:uFill>
              <a:latin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6440" y="1764581"/>
            <a:ext cx="4095210" cy="5349598"/>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11</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8" name="TextShape 4"/>
          <p:cNvSpPr txBox="1"/>
          <p:nvPr/>
        </p:nvSpPr>
        <p:spPr>
          <a:xfrm>
            <a:off x="468719" y="765000"/>
            <a:ext cx="9495551"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Can the effect of X on Y be identified?</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4039" y="1907640"/>
            <a:ext cx="7556039" cy="3697636"/>
          </a:xfrm>
          <a:prstGeom prst="rect">
            <a:avLst/>
          </a:prstGeom>
        </p:spPr>
      </p:pic>
      <p:sp>
        <p:nvSpPr>
          <p:cNvPr id="2" name="TextBox 1"/>
          <p:cNvSpPr txBox="1"/>
          <p:nvPr/>
        </p:nvSpPr>
        <p:spPr>
          <a:xfrm>
            <a:off x="358547" y="5795392"/>
            <a:ext cx="9387021" cy="1477328"/>
          </a:xfrm>
          <a:prstGeom prst="rect">
            <a:avLst/>
          </a:prstGeom>
          <a:noFill/>
        </p:spPr>
        <p:txBody>
          <a:bodyPr wrap="square" rtlCol="0">
            <a:spAutoFit/>
          </a:bodyPr>
          <a:lstStyle/>
          <a:p>
            <a:pPr marL="285750" indent="-285750">
              <a:buFont typeface="Arial" charset="0"/>
              <a:buChar char="•"/>
            </a:pPr>
            <a:r>
              <a:rPr lang="en-AU" sz="2400" spc="-1" dirty="0" smtClean="0">
                <a:solidFill>
                  <a:srgbClr val="000000"/>
                </a:solidFill>
                <a:uFill>
                  <a:solidFill>
                    <a:srgbClr val="FFFFFF"/>
                  </a:solidFill>
                </a:uFill>
                <a:latin typeface="Latin Modern Roman 10" charset="0"/>
                <a:ea typeface="Latin Modern Roman 10" charset="0"/>
                <a:cs typeface="Latin Modern Roman 10" charset="0"/>
              </a:rPr>
              <a:t>The </a:t>
            </a:r>
            <a:r>
              <a:rPr lang="en-AU" sz="2400" spc="-1" dirty="0">
                <a:solidFill>
                  <a:srgbClr val="000000"/>
                </a:solidFill>
                <a:uFill>
                  <a:solidFill>
                    <a:srgbClr val="FFFFFF"/>
                  </a:solidFill>
                </a:uFill>
                <a:latin typeface="Latin Modern Roman 10" charset="0"/>
                <a:ea typeface="Latin Modern Roman 10" charset="0"/>
                <a:cs typeface="Latin Modern Roman 10" charset="0"/>
              </a:rPr>
              <a:t>do calculus is a set of three </a:t>
            </a:r>
            <a:r>
              <a:rPr lang="en-AU" sz="2400" spc="-1" dirty="0" smtClean="0">
                <a:solidFill>
                  <a:srgbClr val="000000"/>
                </a:solidFill>
                <a:uFill>
                  <a:solidFill>
                    <a:srgbClr val="FFFFFF"/>
                  </a:solidFill>
                </a:uFill>
                <a:latin typeface="Latin Modern Roman 10" charset="0"/>
                <a:ea typeface="Latin Modern Roman 10" charset="0"/>
                <a:cs typeface="Latin Modern Roman 10" charset="0"/>
              </a:rPr>
              <a:t>rules that specify what </a:t>
            </a:r>
            <a:r>
              <a:rPr lang="en-AU" sz="2400" spc="-1" dirty="0">
                <a:solidFill>
                  <a:srgbClr val="000000"/>
                </a:solidFill>
                <a:uFill>
                  <a:solidFill>
                    <a:srgbClr val="FFFFFF"/>
                  </a:solidFill>
                </a:uFill>
                <a:latin typeface="Latin Modern Roman 10" charset="0"/>
                <a:ea typeface="Latin Modern Roman 10" charset="0"/>
                <a:cs typeface="Latin Modern Roman 10" charset="0"/>
              </a:rPr>
              <a:t>conditional distributions </a:t>
            </a:r>
            <a:r>
              <a:rPr lang="en-AU" sz="2400" spc="-1" dirty="0" smtClean="0">
                <a:solidFill>
                  <a:srgbClr val="000000"/>
                </a:solidFill>
                <a:uFill>
                  <a:solidFill>
                    <a:srgbClr val="FFFFFF"/>
                  </a:solidFill>
                </a:uFill>
                <a:latin typeface="Latin Modern Roman 10" charset="0"/>
                <a:ea typeface="Latin Modern Roman 10" charset="0"/>
                <a:cs typeface="Latin Modern Roman 10" charset="0"/>
              </a:rPr>
              <a:t>are equivalent </a:t>
            </a:r>
            <a:r>
              <a:rPr lang="en-AU" sz="2400" spc="-1" dirty="0">
                <a:solidFill>
                  <a:srgbClr val="000000"/>
                </a:solidFill>
                <a:uFill>
                  <a:solidFill>
                    <a:srgbClr val="FFFFFF"/>
                  </a:solidFill>
                </a:uFill>
                <a:latin typeface="Latin Modern Roman 10" charset="0"/>
                <a:ea typeface="Latin Modern Roman 10" charset="0"/>
                <a:cs typeface="Latin Modern Roman 10" charset="0"/>
              </a:rPr>
              <a:t>pre and post-intervention based on properties of the graph. </a:t>
            </a:r>
          </a:p>
          <a:p>
            <a:endParaRPr lang="en-US" dirty="0"/>
          </a:p>
        </p:txBody>
      </p:sp>
    </p:spTree>
    <p:extLst>
      <p:ext uri="{BB962C8B-B14F-4D97-AF65-F5344CB8AC3E}">
        <p14:creationId xmlns:p14="http://schemas.microsoft.com/office/powerpoint/2010/main" val="12665253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12</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Inference from observational data – aka Pearl</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8255" y="1907640"/>
            <a:ext cx="7727609" cy="5115460"/>
          </a:xfrm>
          <a:prstGeom prst="rect">
            <a:avLst/>
          </a:prstGeom>
        </p:spPr>
      </p:pic>
    </p:spTree>
    <p:extLst>
      <p:ext uri="{BB962C8B-B14F-4D97-AF65-F5344CB8AC3E}">
        <p14:creationId xmlns:p14="http://schemas.microsoft.com/office/powerpoint/2010/main" val="66230307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Can’t we just be Bayesian?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0657" y="2102760"/>
            <a:ext cx="7242805" cy="4110104"/>
          </a:xfrm>
          <a:prstGeom prst="rect">
            <a:avLst/>
          </a:prstGeom>
        </p:spPr>
      </p:pic>
    </p:spTree>
    <p:extLst>
      <p:ext uri="{BB962C8B-B14F-4D97-AF65-F5344CB8AC3E}">
        <p14:creationId xmlns:p14="http://schemas.microsoft.com/office/powerpoint/2010/main" val="1613047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Careful with that prior</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3019314"/>
            <a:ext cx="3848100" cy="2052319"/>
          </a:xfrm>
          <a:prstGeom prst="rect">
            <a:avLst/>
          </a:prstGeom>
        </p:spPr>
      </p:pic>
      <p:sp>
        <p:nvSpPr>
          <p:cNvPr id="4" name="TextBox 3"/>
          <p:cNvSpPr txBox="1"/>
          <p:nvPr/>
        </p:nvSpPr>
        <p:spPr>
          <a:xfrm>
            <a:off x="516240" y="1628310"/>
            <a:ext cx="8686800" cy="1231106"/>
          </a:xfrm>
          <a:prstGeom prst="rect">
            <a:avLst/>
          </a:prstGeom>
          <a:noFill/>
        </p:spPr>
        <p:txBody>
          <a:bodyPr wrap="square" rtlCol="0">
            <a:spAutoFit/>
          </a:bodyPr>
          <a:lstStyle/>
          <a:p>
            <a:pPr marL="432000" indent="-324000">
              <a:buClr>
                <a:srgbClr val="000000"/>
              </a:buClr>
              <a:buSzPct val="45000"/>
              <a:buFont typeface="Wingdings" charset="2"/>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The goal is to estimate the causal effect of X on Y</a:t>
            </a:r>
          </a:p>
          <a:p>
            <a:pPr marL="432000" indent="-324000">
              <a:buClr>
                <a:srgbClr val="000000"/>
              </a:buClr>
              <a:buSzPct val="45000"/>
              <a:buFont typeface="Wingdings" charset="2"/>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It is indefinable via the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do-calculus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endParaRPr lang="en-US" dirty="0"/>
          </a:p>
        </p:txBody>
      </p:sp>
      <p:pic>
        <p:nvPicPr>
          <p:cNvPr id="2" name="Picture 1"/>
          <p:cNvPicPr>
            <a:picLocks noChangeAspect="1"/>
          </p:cNvPicPr>
          <p:nvPr/>
        </p:nvPicPr>
        <p:blipFill>
          <a:blip r:embed="rId4"/>
          <a:stretch>
            <a:fillRect/>
          </a:stretch>
        </p:blipFill>
        <p:spPr>
          <a:xfrm>
            <a:off x="4157798" y="4623798"/>
            <a:ext cx="5235214" cy="285086"/>
          </a:xfrm>
          <a:prstGeom prst="rect">
            <a:avLst/>
          </a:prstGeom>
        </p:spPr>
      </p:pic>
      <p:pic>
        <p:nvPicPr>
          <p:cNvPr id="6" name="Picture 5"/>
          <p:cNvPicPr>
            <a:picLocks noChangeAspect="1"/>
          </p:cNvPicPr>
          <p:nvPr/>
        </p:nvPicPr>
        <p:blipFill>
          <a:blip r:embed="rId5"/>
          <a:stretch>
            <a:fillRect/>
          </a:stretch>
        </p:blipFill>
        <p:spPr>
          <a:xfrm>
            <a:off x="2584493" y="5884181"/>
            <a:ext cx="3875541" cy="738739"/>
          </a:xfrm>
          <a:prstGeom prst="rect">
            <a:avLst/>
          </a:prstGeom>
        </p:spPr>
      </p:pic>
    </p:spTree>
    <p:extLst>
      <p:ext uri="{BB962C8B-B14F-4D97-AF65-F5344CB8AC3E}">
        <p14:creationId xmlns:p14="http://schemas.microsoft.com/office/powerpoint/2010/main" val="16330585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8824" y="4964893"/>
            <a:ext cx="4533900" cy="2250948"/>
          </a:xfrm>
          <a:prstGeom prst="rect">
            <a:avLst/>
          </a:prstGeom>
        </p:spPr>
      </p:pic>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15</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Careful with that prior</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7266" y="1907640"/>
            <a:ext cx="2614584" cy="1394444"/>
          </a:xfrm>
          <a:prstGeom prst="rect">
            <a:avLst/>
          </a:prstGeom>
        </p:spPr>
      </p:pic>
      <p:pic>
        <p:nvPicPr>
          <p:cNvPr id="2" name="Picture 1"/>
          <p:cNvPicPr>
            <a:picLocks noChangeAspect="1"/>
          </p:cNvPicPr>
          <p:nvPr/>
        </p:nvPicPr>
        <p:blipFill>
          <a:blip r:embed="rId5"/>
          <a:stretch>
            <a:fillRect/>
          </a:stretch>
        </p:blipFill>
        <p:spPr>
          <a:xfrm>
            <a:off x="4365132" y="1905544"/>
            <a:ext cx="5222748" cy="284407"/>
          </a:xfrm>
          <a:prstGeom prst="rect">
            <a:avLst/>
          </a:prstGeom>
        </p:spPr>
      </p:pic>
      <p:pic>
        <p:nvPicPr>
          <p:cNvPr id="5" name="Picture 4"/>
          <p:cNvPicPr>
            <a:picLocks noChangeAspect="1"/>
          </p:cNvPicPr>
          <p:nvPr/>
        </p:nvPicPr>
        <p:blipFill>
          <a:blip r:embed="rId6"/>
          <a:stretch>
            <a:fillRect/>
          </a:stretch>
        </p:blipFill>
        <p:spPr>
          <a:xfrm>
            <a:off x="3786089" y="2823813"/>
            <a:ext cx="5853019" cy="784953"/>
          </a:xfrm>
          <a:prstGeom prst="rect">
            <a:avLst/>
          </a:prstGeom>
        </p:spPr>
      </p:pic>
      <p:sp>
        <p:nvSpPr>
          <p:cNvPr id="6" name="TextBox 5"/>
          <p:cNvSpPr txBox="1"/>
          <p:nvPr/>
        </p:nvSpPr>
        <p:spPr>
          <a:xfrm>
            <a:off x="6624760" y="2114752"/>
            <a:ext cx="250940" cy="400110"/>
          </a:xfrm>
          <a:prstGeom prst="rect">
            <a:avLst/>
          </a:prstGeom>
          <a:noFill/>
        </p:spPr>
        <p:txBody>
          <a:bodyPr wrap="square" rtlCol="0">
            <a:spAutoFit/>
          </a:bodyPr>
          <a:lstStyle/>
          <a:p>
            <a:r>
              <a:rPr lang="en-US" sz="2000" dirty="0" smtClean="0">
                <a:solidFill>
                  <a:schemeClr val="accent6">
                    <a:lumMod val="75000"/>
                  </a:schemeClr>
                </a:solidFill>
              </a:rPr>
              <a:t>3</a:t>
            </a:r>
            <a:endParaRPr lang="en-US" sz="2000" dirty="0">
              <a:solidFill>
                <a:schemeClr val="accent6">
                  <a:lumMod val="75000"/>
                </a:schemeClr>
              </a:solidFill>
            </a:endParaRPr>
          </a:p>
        </p:txBody>
      </p:sp>
      <p:sp>
        <p:nvSpPr>
          <p:cNvPr id="10" name="TextBox 9"/>
          <p:cNvSpPr txBox="1"/>
          <p:nvPr/>
        </p:nvSpPr>
        <p:spPr>
          <a:xfrm>
            <a:off x="7480876" y="2102760"/>
            <a:ext cx="595320" cy="400110"/>
          </a:xfrm>
          <a:prstGeom prst="rect">
            <a:avLst/>
          </a:prstGeom>
          <a:noFill/>
        </p:spPr>
        <p:txBody>
          <a:bodyPr wrap="square" rtlCol="0">
            <a:spAutoFit/>
          </a:bodyPr>
          <a:lstStyle/>
          <a:p>
            <a:r>
              <a:rPr lang="en-US" sz="2000" dirty="0" smtClean="0">
                <a:solidFill>
                  <a:schemeClr val="accent6">
                    <a:lumMod val="75000"/>
                  </a:schemeClr>
                </a:solidFill>
              </a:rPr>
              <a:t>-1</a:t>
            </a:r>
            <a:endParaRPr lang="en-US" sz="2000" dirty="0">
              <a:solidFill>
                <a:schemeClr val="accent6">
                  <a:lumMod val="75000"/>
                </a:schemeClr>
              </a:solidFill>
            </a:endParaRPr>
          </a:p>
        </p:txBody>
      </p:sp>
      <p:sp>
        <p:nvSpPr>
          <p:cNvPr id="11" name="TextBox 10"/>
          <p:cNvSpPr txBox="1"/>
          <p:nvPr/>
        </p:nvSpPr>
        <p:spPr>
          <a:xfrm>
            <a:off x="8469589" y="2102760"/>
            <a:ext cx="646689" cy="400110"/>
          </a:xfrm>
          <a:prstGeom prst="rect">
            <a:avLst/>
          </a:prstGeom>
          <a:noFill/>
        </p:spPr>
        <p:txBody>
          <a:bodyPr wrap="square" rtlCol="0">
            <a:spAutoFit/>
          </a:bodyPr>
          <a:lstStyle/>
          <a:p>
            <a:r>
              <a:rPr lang="en-US" sz="2000" dirty="0" smtClean="0">
                <a:solidFill>
                  <a:schemeClr val="accent6">
                    <a:lumMod val="75000"/>
                  </a:schemeClr>
                </a:solidFill>
              </a:rPr>
              <a:t>0.5</a:t>
            </a:r>
            <a:endParaRPr lang="en-US" sz="2000" dirty="0">
              <a:solidFill>
                <a:schemeClr val="accent6">
                  <a:lumMod val="75000"/>
                </a:schemeClr>
              </a:solidFill>
            </a:endParaRPr>
          </a:p>
        </p:txBody>
      </p:sp>
      <p:sp>
        <p:nvSpPr>
          <p:cNvPr id="7" name="Freeform 6"/>
          <p:cNvSpPr/>
          <p:nvPr/>
        </p:nvSpPr>
        <p:spPr>
          <a:xfrm>
            <a:off x="5824142" y="3639357"/>
            <a:ext cx="2103115" cy="231632"/>
          </a:xfrm>
          <a:custGeom>
            <a:avLst/>
            <a:gdLst>
              <a:gd name="connsiteX0" fmla="*/ 0 w 2823410"/>
              <a:gd name="connsiteY0" fmla="*/ 96252 h 352977"/>
              <a:gd name="connsiteX1" fmla="*/ 561473 w 2823410"/>
              <a:gd name="connsiteY1" fmla="*/ 288758 h 352977"/>
              <a:gd name="connsiteX2" fmla="*/ 1331494 w 2823410"/>
              <a:gd name="connsiteY2" fmla="*/ 224589 h 352977"/>
              <a:gd name="connsiteX3" fmla="*/ 1475873 w 2823410"/>
              <a:gd name="connsiteY3" fmla="*/ 352926 h 352977"/>
              <a:gd name="connsiteX4" fmla="*/ 1556084 w 2823410"/>
              <a:gd name="connsiteY4" fmla="*/ 240631 h 352977"/>
              <a:gd name="connsiteX5" fmla="*/ 1941094 w 2823410"/>
              <a:gd name="connsiteY5" fmla="*/ 272716 h 352977"/>
              <a:gd name="connsiteX6" fmla="*/ 2679031 w 2823410"/>
              <a:gd name="connsiteY6" fmla="*/ 176463 h 352977"/>
              <a:gd name="connsiteX7" fmla="*/ 2791326 w 2823410"/>
              <a:gd name="connsiteY7" fmla="*/ 64168 h 352977"/>
              <a:gd name="connsiteX8" fmla="*/ 2791326 w 2823410"/>
              <a:gd name="connsiteY8" fmla="*/ 48126 h 352977"/>
              <a:gd name="connsiteX9" fmla="*/ 2823410 w 2823410"/>
              <a:gd name="connsiteY9" fmla="*/ 0 h 352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3410" h="352977">
                <a:moveTo>
                  <a:pt x="0" y="96252"/>
                </a:moveTo>
                <a:cubicBezTo>
                  <a:pt x="169778" y="181810"/>
                  <a:pt x="339557" y="267369"/>
                  <a:pt x="561473" y="288758"/>
                </a:cubicBezTo>
                <a:cubicBezTo>
                  <a:pt x="783389" y="310148"/>
                  <a:pt x="1179094" y="213894"/>
                  <a:pt x="1331494" y="224589"/>
                </a:cubicBezTo>
                <a:cubicBezTo>
                  <a:pt x="1483894" y="235284"/>
                  <a:pt x="1438441" y="350252"/>
                  <a:pt x="1475873" y="352926"/>
                </a:cubicBezTo>
                <a:cubicBezTo>
                  <a:pt x="1513305" y="355600"/>
                  <a:pt x="1478547" y="253999"/>
                  <a:pt x="1556084" y="240631"/>
                </a:cubicBezTo>
                <a:cubicBezTo>
                  <a:pt x="1633621" y="227263"/>
                  <a:pt x="1753936" y="283411"/>
                  <a:pt x="1941094" y="272716"/>
                </a:cubicBezTo>
                <a:cubicBezTo>
                  <a:pt x="2128252" y="262021"/>
                  <a:pt x="2537326" y="211221"/>
                  <a:pt x="2679031" y="176463"/>
                </a:cubicBezTo>
                <a:cubicBezTo>
                  <a:pt x="2820736" y="141705"/>
                  <a:pt x="2772610" y="85557"/>
                  <a:pt x="2791326" y="64168"/>
                </a:cubicBezTo>
                <a:cubicBezTo>
                  <a:pt x="2810042" y="42779"/>
                  <a:pt x="2785979" y="58821"/>
                  <a:pt x="2791326" y="48126"/>
                </a:cubicBezTo>
                <a:cubicBezTo>
                  <a:pt x="2796673" y="37431"/>
                  <a:pt x="2823410" y="0"/>
                  <a:pt x="282341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6575513" y="3831652"/>
            <a:ext cx="801985" cy="400110"/>
          </a:xfrm>
          <a:prstGeom prst="rect">
            <a:avLst/>
          </a:prstGeom>
          <a:noFill/>
        </p:spPr>
        <p:txBody>
          <a:bodyPr wrap="square" rtlCol="0">
            <a:spAutoFit/>
          </a:bodyPr>
          <a:lstStyle/>
          <a:p>
            <a:r>
              <a:rPr lang="en-US" sz="2000" smtClean="0">
                <a:solidFill>
                  <a:schemeClr val="accent6">
                    <a:lumMod val="75000"/>
                  </a:schemeClr>
                </a:solidFill>
              </a:rPr>
              <a:t>0.47</a:t>
            </a:r>
            <a:endParaRPr lang="en-US" sz="2000" dirty="0">
              <a:solidFill>
                <a:schemeClr val="accent6">
                  <a:lumMod val="75000"/>
                </a:schemeClr>
              </a:solidFill>
            </a:endParaRPr>
          </a:p>
        </p:txBody>
      </p:sp>
      <p:sp>
        <p:nvSpPr>
          <p:cNvPr id="12" name="TextBox 11"/>
          <p:cNvSpPr txBox="1"/>
          <p:nvPr/>
        </p:nvSpPr>
        <p:spPr>
          <a:xfrm rot="19677784">
            <a:off x="5441711" y="5665560"/>
            <a:ext cx="2541777" cy="369332"/>
          </a:xfrm>
          <a:prstGeom prst="rect">
            <a:avLst/>
          </a:prstGeom>
          <a:noFill/>
        </p:spPr>
        <p:txBody>
          <a:bodyPr wrap="square" rtlCol="0">
            <a:spAutoFit/>
          </a:bodyPr>
          <a:lstStyle/>
          <a:p>
            <a:r>
              <a:rPr lang="en-US" dirty="0" smtClean="0">
                <a:solidFill>
                  <a:srgbClr val="FF0000"/>
                </a:solidFill>
              </a:rPr>
              <a:t>No/Improper prior</a:t>
            </a:r>
            <a:endParaRPr lang="en-US" dirty="0">
              <a:solidFill>
                <a:srgbClr val="FF0000"/>
              </a:solidFill>
            </a:endParaRPr>
          </a:p>
        </p:txBody>
      </p:sp>
      <p:sp>
        <p:nvSpPr>
          <p:cNvPr id="14" name="TextBox 13"/>
          <p:cNvSpPr txBox="1"/>
          <p:nvPr/>
        </p:nvSpPr>
        <p:spPr>
          <a:xfrm>
            <a:off x="733935" y="4569808"/>
            <a:ext cx="3789939" cy="400110"/>
          </a:xfrm>
          <a:prstGeom prst="rect">
            <a:avLst/>
          </a:prstGeom>
          <a:noFill/>
        </p:spPr>
        <p:txBody>
          <a:bodyPr wrap="square" rtlCol="0">
            <a:spAutoFit/>
          </a:bodyPr>
          <a:lstStyle/>
          <a:p>
            <a:r>
              <a:rPr lang="en-US" sz="2000" dirty="0" smtClean="0">
                <a:latin typeface="Latin Modern Roman 10" charset="0"/>
                <a:ea typeface="Latin Modern Roman 10" charset="0"/>
                <a:cs typeface="Latin Modern Roman 10" charset="0"/>
              </a:rPr>
              <a:t>Prior centered on causal effect</a:t>
            </a:r>
            <a:endParaRPr lang="en-US" sz="2000" dirty="0">
              <a:latin typeface="Latin Modern Roman 10" charset="0"/>
              <a:ea typeface="Latin Modern Roman 10" charset="0"/>
              <a:cs typeface="Latin Modern Roman 10" charset="0"/>
            </a:endParaRPr>
          </a:p>
        </p:txBody>
      </p:sp>
      <p:sp>
        <p:nvSpPr>
          <p:cNvPr id="18" name="TextBox 17"/>
          <p:cNvSpPr txBox="1"/>
          <p:nvPr/>
        </p:nvSpPr>
        <p:spPr>
          <a:xfrm>
            <a:off x="6662586" y="4566616"/>
            <a:ext cx="2811530" cy="400110"/>
          </a:xfrm>
          <a:prstGeom prst="rect">
            <a:avLst/>
          </a:prstGeom>
          <a:noFill/>
        </p:spPr>
        <p:txBody>
          <a:bodyPr wrap="square" rtlCol="0">
            <a:spAutoFit/>
          </a:bodyPr>
          <a:lstStyle/>
          <a:p>
            <a:r>
              <a:rPr lang="en-US" sz="2000" smtClean="0">
                <a:latin typeface="Latin Modern Roman 10" charset="0"/>
                <a:ea typeface="Latin Modern Roman 10" charset="0"/>
                <a:cs typeface="Latin Modern Roman 10" charset="0"/>
              </a:rPr>
              <a:t>Improper prior</a:t>
            </a:r>
            <a:endParaRPr lang="en-US" sz="2000" dirty="0">
              <a:latin typeface="Latin Modern Roman 10" charset="0"/>
              <a:ea typeface="Latin Modern Roman 10" charset="0"/>
              <a:cs typeface="Latin Modern Roman 10" charset="0"/>
            </a:endParaRPr>
          </a:p>
        </p:txBody>
      </p:sp>
      <p:pic>
        <p:nvPicPr>
          <p:cNvPr id="19" name="Picture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7266" y="4964893"/>
            <a:ext cx="4512564" cy="2250948"/>
          </a:xfrm>
          <a:prstGeom prst="rect">
            <a:avLst/>
          </a:prstGeom>
        </p:spPr>
      </p:pic>
      <p:pic>
        <p:nvPicPr>
          <p:cNvPr id="23" name="Picture 22"/>
          <p:cNvPicPr>
            <a:picLocks noChangeAspect="1"/>
          </p:cNvPicPr>
          <p:nvPr/>
        </p:nvPicPr>
        <p:blipFill>
          <a:blip r:embed="rId8"/>
          <a:stretch>
            <a:fillRect/>
          </a:stretch>
        </p:blipFill>
        <p:spPr>
          <a:xfrm>
            <a:off x="6111971" y="3901580"/>
            <a:ext cx="463542" cy="274341"/>
          </a:xfrm>
          <a:prstGeom prst="rect">
            <a:avLst/>
          </a:prstGeom>
        </p:spPr>
      </p:pic>
      <p:pic>
        <p:nvPicPr>
          <p:cNvPr id="27" name="Picture 26"/>
          <p:cNvPicPr>
            <a:picLocks noChangeAspect="1"/>
          </p:cNvPicPr>
          <p:nvPr/>
        </p:nvPicPr>
        <p:blipFill>
          <a:blip r:embed="rId9"/>
          <a:stretch>
            <a:fillRect/>
          </a:stretch>
        </p:blipFill>
        <p:spPr>
          <a:xfrm>
            <a:off x="733935" y="3619032"/>
            <a:ext cx="2861393" cy="545426"/>
          </a:xfrm>
          <a:prstGeom prst="rect">
            <a:avLst/>
          </a:prstGeom>
        </p:spPr>
      </p:pic>
    </p:spTree>
    <p:extLst>
      <p:ext uri="{BB962C8B-B14F-4D97-AF65-F5344CB8AC3E}">
        <p14:creationId xmlns:p14="http://schemas.microsoft.com/office/powerpoint/2010/main" val="8122835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16</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Where are we up to?</a:t>
            </a:r>
            <a:endParaRPr lang="en-AU" sz="4640" b="0" strike="noStrike" spc="-1" dirty="0">
              <a:solidFill>
                <a:srgbClr val="000000"/>
              </a:solidFill>
              <a:uFill>
                <a:solidFill>
                  <a:srgbClr val="FFFFFF"/>
                </a:solidFill>
              </a:uFill>
              <a:latin typeface="Arial"/>
            </a:endParaRPr>
          </a:p>
        </p:txBody>
      </p:sp>
      <p:sp>
        <p:nvSpPr>
          <p:cNvPr id="6" name="Rectangle 5"/>
          <p:cNvSpPr/>
          <p:nvPr/>
        </p:nvSpPr>
        <p:spPr>
          <a:xfrm>
            <a:off x="805942" y="1907640"/>
            <a:ext cx="8578690" cy="5816977"/>
          </a:xfrm>
          <a:prstGeom prst="rect">
            <a:avLst/>
          </a:prstGeom>
        </p:spPr>
        <p:txBody>
          <a:bodyPr wrap="square">
            <a:spAutoFit/>
          </a:bodyPr>
          <a:lstStyle/>
          <a:p>
            <a:pPr marL="457200" indent="-457200">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What is causality? </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Predicting the outcome of interventions</a:t>
            </a:r>
            <a:endParaRPr lang="en-US" sz="12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Why should we care in machine learning?</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Because we want to act in response to our models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Observational causal inference</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Leveraging invariance assumptions to map properties from a system pre-intervention to the system post-intervention</a:t>
            </a:r>
            <a:endParaRPr lang="en-US" sz="2400" spc="-1" dirty="0">
              <a:solidFill>
                <a:schemeClr val="accent6">
                  <a:lumMod val="75000"/>
                </a:schemeClr>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Interventional causal inference</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 unified approach - Causal Bandits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9051706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17</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interventional approach to causality</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366" y="2915429"/>
            <a:ext cx="8829386" cy="1778000"/>
          </a:xfrm>
          <a:prstGeom prst="rect">
            <a:avLst/>
          </a:prstGeom>
        </p:spPr>
      </p:pic>
      <p:sp>
        <p:nvSpPr>
          <p:cNvPr id="7" name="TextShape 2"/>
          <p:cNvSpPr txBox="1"/>
          <p:nvPr/>
        </p:nvSpPr>
        <p:spPr>
          <a:xfrm>
            <a:off x="516239" y="1772789"/>
            <a:ext cx="8950513" cy="933655"/>
          </a:xfrm>
          <a:prstGeom prst="rect">
            <a:avLst/>
          </a:prstGeom>
          <a:noFill/>
          <a:ln>
            <a:noFill/>
          </a:ln>
        </p:spPr>
        <p:txBody>
          <a:bodyPr lIns="90000" tIns="45000" rIns="90000" bIns="45000"/>
          <a:lstStyle/>
          <a:p>
            <a:pPr marL="285750" indent="-285750">
              <a:buFont typeface="Arial" charset="0"/>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Randomized trials are the traditional gold standard for determining causality </a:t>
            </a:r>
          </a:p>
        </p:txBody>
      </p:sp>
      <p:pic>
        <p:nvPicPr>
          <p:cNvPr id="8" name="Picture 7"/>
          <p:cNvPicPr/>
          <p:nvPr/>
        </p:nvPicPr>
        <p:blipFill>
          <a:blip r:embed="rId4"/>
          <a:stretch/>
        </p:blipFill>
        <p:spPr>
          <a:xfrm>
            <a:off x="6382503" y="4902414"/>
            <a:ext cx="2873520" cy="2030760"/>
          </a:xfrm>
          <a:prstGeom prst="rect">
            <a:avLst/>
          </a:prstGeom>
          <a:ln>
            <a:noFill/>
          </a:ln>
        </p:spPr>
      </p:pic>
      <p:sp>
        <p:nvSpPr>
          <p:cNvPr id="9" name="TextShape 2"/>
          <p:cNvSpPr txBox="1"/>
          <p:nvPr/>
        </p:nvSpPr>
        <p:spPr>
          <a:xfrm>
            <a:off x="3561346" y="4775673"/>
            <a:ext cx="2307810" cy="2466383"/>
          </a:xfrm>
          <a:prstGeom prst="rect">
            <a:avLst/>
          </a:prstGeom>
          <a:noFill/>
          <a:ln>
            <a:noFill/>
          </a:ln>
        </p:spPr>
        <p:txBody>
          <a:bodyPr lIns="90000" tIns="45000" rIns="90000" bIns="45000"/>
          <a:lstStyle/>
          <a:p>
            <a:r>
              <a:rPr lang="en-AU" spc="-1" dirty="0" smtClean="0">
                <a:solidFill>
                  <a:srgbClr val="000000"/>
                </a:solidFill>
                <a:uFill>
                  <a:solidFill>
                    <a:srgbClr val="FFFFFF"/>
                  </a:solidFill>
                </a:uFill>
                <a:latin typeface="Arial"/>
              </a:rPr>
              <a:t> </a:t>
            </a:r>
            <a:endParaRPr lang="en-AU" sz="180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7209" y="4676630"/>
            <a:ext cx="2154235" cy="2473719"/>
          </a:xfrm>
          <a:prstGeom prst="rect">
            <a:avLst/>
          </a:prstGeom>
        </p:spPr>
      </p:pic>
      <p:sp>
        <p:nvSpPr>
          <p:cNvPr id="4" name="TextBox 3"/>
          <p:cNvSpPr txBox="1"/>
          <p:nvPr/>
        </p:nvSpPr>
        <p:spPr>
          <a:xfrm>
            <a:off x="2271644" y="5651879"/>
            <a:ext cx="2923980" cy="523220"/>
          </a:xfrm>
          <a:prstGeom prst="rect">
            <a:avLst/>
          </a:prstGeom>
          <a:noFill/>
        </p:spPr>
        <p:txBody>
          <a:bodyPr wrap="square" rtlCol="0">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Bandits?</a:t>
            </a:r>
          </a:p>
        </p:txBody>
      </p:sp>
    </p:spTree>
    <p:extLst>
      <p:ext uri="{BB962C8B-B14F-4D97-AF65-F5344CB8AC3E}">
        <p14:creationId xmlns:p14="http://schemas.microsoft.com/office/powerpoint/2010/main" val="750597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18</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516240" y="712758"/>
            <a:ext cx="9755280" cy="1142640"/>
          </a:xfrm>
          <a:prstGeom prst="rect">
            <a:avLst/>
          </a:prstGeom>
          <a:noFill/>
          <a:ln>
            <a:noFill/>
          </a:ln>
        </p:spPr>
        <p:txBody>
          <a:bodyPr anchor="ctr"/>
          <a:lstStyle/>
          <a:p>
            <a:pPr>
              <a:lnSpc>
                <a:spcPct val="100000"/>
              </a:lnSpc>
            </a:pPr>
            <a:r>
              <a:rPr lang="en-AU" sz="3600" spc="-1" smtClean="0">
                <a:solidFill>
                  <a:srgbClr val="527688"/>
                </a:solidFill>
                <a:uFill>
                  <a:solidFill>
                    <a:srgbClr val="FFFFFF"/>
                  </a:solidFill>
                </a:uFill>
                <a:latin typeface="Arial"/>
              </a:rPr>
              <a:t>Classic </a:t>
            </a:r>
            <a:r>
              <a:rPr lang="en-AU" sz="3600" spc="-1">
                <a:solidFill>
                  <a:srgbClr val="527688"/>
                </a:solidFill>
                <a:uFill>
                  <a:solidFill>
                    <a:srgbClr val="FFFFFF"/>
                  </a:solidFill>
                </a:uFill>
                <a:latin typeface="Arial"/>
              </a:rPr>
              <a:t>M</a:t>
            </a:r>
            <a:r>
              <a:rPr lang="en-AU" sz="3600" spc="-1" smtClean="0">
                <a:solidFill>
                  <a:srgbClr val="527688"/>
                </a:solidFill>
                <a:uFill>
                  <a:solidFill>
                    <a:srgbClr val="FFFFFF"/>
                  </a:solidFill>
                </a:uFill>
                <a:latin typeface="Arial"/>
              </a:rPr>
              <a:t>ulti-armed Bandits</a:t>
            </a:r>
            <a:endParaRPr lang="en-AU" sz="4640" b="0" strike="noStrike" spc="-1" dirty="0">
              <a:solidFill>
                <a:srgbClr val="000000"/>
              </a:solidFill>
              <a:uFill>
                <a:solidFill>
                  <a:srgbClr val="FFFFFF"/>
                </a:solidFill>
              </a:uFill>
              <a:latin typeface="Arial"/>
            </a:endParaRPr>
          </a:p>
        </p:txBody>
      </p:sp>
      <p:pic>
        <p:nvPicPr>
          <p:cNvPr id="8" name="Picture 7"/>
          <p:cNvPicPr>
            <a:picLocks noChangeAspect="1"/>
          </p:cNvPicPr>
          <p:nvPr/>
        </p:nvPicPr>
        <p:blipFill>
          <a:blip r:embed="rId3"/>
          <a:stretch>
            <a:fillRect/>
          </a:stretch>
        </p:blipFill>
        <p:spPr>
          <a:xfrm>
            <a:off x="516240" y="4564512"/>
            <a:ext cx="9107551" cy="2584981"/>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800" y="1663423"/>
            <a:ext cx="8413920" cy="2839476"/>
          </a:xfrm>
          <a:prstGeom prst="rect">
            <a:avLst/>
          </a:prstGeom>
        </p:spPr>
      </p:pic>
    </p:spTree>
    <p:extLst>
      <p:ext uri="{BB962C8B-B14F-4D97-AF65-F5344CB8AC3E}">
        <p14:creationId xmlns:p14="http://schemas.microsoft.com/office/powerpoint/2010/main" val="3165894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0648" y="5651255"/>
            <a:ext cx="1609337" cy="107094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4156" y="5545947"/>
            <a:ext cx="1738025" cy="1156576"/>
          </a:xfrm>
          <a:prstGeom prst="rect">
            <a:avLst/>
          </a:prstGeom>
        </p:spPr>
      </p:pic>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19</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What should we suggest for breakfast?</a:t>
            </a:r>
            <a:endParaRPr lang="en-AU" sz="4640" b="0" strike="noStrike" spc="-1" dirty="0">
              <a:solidFill>
                <a:srgbClr val="000000"/>
              </a:solidFill>
              <a:uFill>
                <a:solidFill>
                  <a:srgbClr val="FFFFFF"/>
                </a:solidFill>
              </a:uFill>
              <a:latin typeface="Arial"/>
            </a:endParaRPr>
          </a:p>
        </p:txBody>
      </p:sp>
      <p:sp>
        <p:nvSpPr>
          <p:cNvPr id="9" name="TextShape 2"/>
          <p:cNvSpPr txBox="1"/>
          <p:nvPr/>
        </p:nvSpPr>
        <p:spPr>
          <a:xfrm>
            <a:off x="5633603" y="1880241"/>
            <a:ext cx="4219074" cy="1228329"/>
          </a:xfrm>
          <a:prstGeom prst="rect">
            <a:avLst/>
          </a:prstGeom>
          <a:noFill/>
          <a:ln>
            <a:noFill/>
          </a:ln>
        </p:spPr>
        <p:txBody>
          <a:bodyPr lIns="90000" tIns="45000" rIns="90000" bIns="45000"/>
          <a:lstStyle>
            <a:defPPr>
              <a:defRPr lang="en-US"/>
            </a:defPPr>
            <a:lvl1pPr>
              <a:defRPr spc="-1">
                <a:solidFill>
                  <a:srgbClr val="000000"/>
                </a:solidFill>
                <a:uFill>
                  <a:solidFill>
                    <a:srgbClr val="FFFFFF"/>
                  </a:solidFill>
                </a:uFill>
                <a:latin typeface="Arial"/>
              </a:defRPr>
            </a:lvl1pPr>
          </a:lstStyle>
          <a:p>
            <a:pPr marL="457200" indent="-457200">
              <a:buFont typeface="Arial" charset="0"/>
              <a:buChar char="•"/>
            </a:pPr>
            <a:r>
              <a:rPr lang="en-AU" sz="2600" dirty="0" smtClean="0">
                <a:latin typeface="Latin Modern Roman 10" charset="0"/>
                <a:ea typeface="Latin Modern Roman 10" charset="0"/>
                <a:cs typeface="Latin Modern Roman 10" charset="0"/>
              </a:rPr>
              <a:t>Explore-exploit trade-off</a:t>
            </a:r>
          </a:p>
          <a:p>
            <a:pPr marL="457200" indent="-457200">
              <a:buFont typeface="Arial" charset="0"/>
              <a:buChar char="•"/>
            </a:pPr>
            <a:r>
              <a:rPr lang="en-AU" sz="2600" dirty="0">
                <a:latin typeface="Latin Modern Roman 10" charset="0"/>
                <a:ea typeface="Latin Modern Roman 10" charset="0"/>
                <a:cs typeface="Latin Modern Roman 10" charset="0"/>
              </a:rPr>
              <a:t>Non </a:t>
            </a:r>
            <a:r>
              <a:rPr lang="en-AU" sz="2600" dirty="0" err="1">
                <a:latin typeface="Latin Modern Roman 10" charset="0"/>
                <a:ea typeface="Latin Modern Roman 10" charset="0"/>
                <a:cs typeface="Latin Modern Roman 10" charset="0"/>
              </a:rPr>
              <a:t>i.i.d</a:t>
            </a:r>
            <a:r>
              <a:rPr lang="en-AU" sz="2600" dirty="0">
                <a:latin typeface="Latin Modern Roman 10" charset="0"/>
                <a:ea typeface="Latin Modern Roman 10" charset="0"/>
                <a:cs typeface="Latin Modern Roman 10" charset="0"/>
              </a:rPr>
              <a:t> </a:t>
            </a:r>
            <a:r>
              <a:rPr lang="en-AU" sz="2600" dirty="0" smtClean="0">
                <a:latin typeface="Latin Modern Roman 10" charset="0"/>
                <a:ea typeface="Latin Modern Roman 10" charset="0"/>
                <a:cs typeface="Latin Modern Roman 10" charset="0"/>
              </a:rPr>
              <a:t>data</a:t>
            </a:r>
            <a:endParaRPr lang="en-AU" sz="2600" dirty="0">
              <a:latin typeface="Latin Modern Roman 10" charset="0"/>
              <a:ea typeface="Latin Modern Roman 10" charset="0"/>
              <a:cs typeface="Latin Modern Roman 10" charset="0"/>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9880" y="1723897"/>
            <a:ext cx="6477670" cy="4051261"/>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46831" y="5641921"/>
            <a:ext cx="1060602" cy="1060602"/>
          </a:xfrm>
          <a:prstGeom prst="rect">
            <a:avLst/>
          </a:prstGeom>
        </p:spPr>
      </p:pic>
      <p:sp>
        <p:nvSpPr>
          <p:cNvPr id="7" name="TextBox 6"/>
          <p:cNvSpPr txBox="1"/>
          <p:nvPr/>
        </p:nvSpPr>
        <p:spPr>
          <a:xfrm>
            <a:off x="5907433" y="3065692"/>
            <a:ext cx="2770701" cy="523220"/>
          </a:xfrm>
          <a:prstGeom prst="rect">
            <a:avLst/>
          </a:prstGeom>
          <a:noFill/>
        </p:spPr>
        <p:txBody>
          <a:bodyPr wrap="square" rtlCol="0">
            <a:spAutoFit/>
          </a:bodyPr>
          <a:lstStyle/>
          <a:p>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Simple Regret</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8" name="Rectangle 7"/>
          <p:cNvSpPr/>
          <p:nvPr/>
        </p:nvSpPr>
        <p:spPr>
          <a:xfrm>
            <a:off x="5907433" y="2944761"/>
            <a:ext cx="3261398" cy="152278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p:cNvPicPr>
            <a:picLocks noChangeAspect="1"/>
          </p:cNvPicPr>
          <p:nvPr/>
        </p:nvPicPr>
        <p:blipFill>
          <a:blip r:embed="rId7"/>
          <a:stretch>
            <a:fillRect/>
          </a:stretch>
        </p:blipFill>
        <p:spPr>
          <a:xfrm>
            <a:off x="6154183" y="3691955"/>
            <a:ext cx="2823452" cy="439718"/>
          </a:xfrm>
          <a:prstGeom prst="rect">
            <a:avLst/>
          </a:prstGeom>
        </p:spPr>
      </p:pic>
    </p:spTree>
    <p:extLst>
      <p:ext uri="{BB962C8B-B14F-4D97-AF65-F5344CB8AC3E}">
        <p14:creationId xmlns:p14="http://schemas.microsoft.com/office/powerpoint/2010/main" val="168955615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2400" b="0" strike="noStrike" spc="-1">
                <a:solidFill>
                  <a:srgbClr val="000000"/>
                </a:solidFill>
                <a:uFill>
                  <a:solidFill>
                    <a:srgbClr val="FFFFFF"/>
                  </a:solidFill>
                </a:uFill>
                <a:latin typeface="Arial"/>
                <a:ea typeface="Arial"/>
              </a:rPr>
              <a:t>2</a:t>
            </a:fld>
            <a:endParaRPr lang="en-AU" sz="2400" b="0" strike="noStrike" spc="-1">
              <a:solidFill>
                <a:srgbClr val="000000"/>
              </a:solidFill>
              <a:uFill>
                <a:solidFill>
                  <a:srgbClr val="FFFFFF"/>
                </a:solidFill>
              </a:uFill>
              <a:latin typeface="Times New Roman"/>
            </a:endParaRPr>
          </a:p>
        </p:txBody>
      </p:sp>
      <p:sp>
        <p:nvSpPr>
          <p:cNvPr id="91" name="TextShape 2"/>
          <p:cNvSpPr txBox="1"/>
          <p:nvPr/>
        </p:nvSpPr>
        <p:spPr>
          <a:xfrm>
            <a:off x="618586" y="1442091"/>
            <a:ext cx="9071640" cy="1259640"/>
          </a:xfrm>
          <a:prstGeom prst="rect">
            <a:avLst/>
          </a:prstGeom>
          <a:noFill/>
          <a:ln>
            <a:noFill/>
          </a:ln>
        </p:spPr>
        <p:txBody>
          <a:bodyPr anchor="ctr"/>
          <a:lstStyle/>
          <a:p>
            <a:endParaRPr lang="en-AU" sz="240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2400" b="0" strike="noStrike" spc="-1" dirty="0" smtClean="0">
                <a:solidFill>
                  <a:srgbClr val="527688"/>
                </a:solidFill>
                <a:uFill>
                  <a:solidFill>
                    <a:srgbClr val="FFFFFF"/>
                  </a:solidFill>
                </a:uFill>
                <a:latin typeface="Arial"/>
              </a:rPr>
              <a:t>Causality</a:t>
            </a:r>
            <a:endParaRPr lang="en-AU" sz="2400" b="0" strike="noStrike" spc="-1" dirty="0">
              <a:solidFill>
                <a:srgbClr val="000000"/>
              </a:solidFill>
              <a:uFill>
                <a:solidFill>
                  <a:srgbClr val="FFFFFF"/>
                </a:solidFill>
              </a:uFill>
              <a:latin typeface="Arial"/>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286" y="1707799"/>
            <a:ext cx="668409" cy="890973"/>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779" y="2850439"/>
            <a:ext cx="664037" cy="869285"/>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286" y="4008181"/>
            <a:ext cx="664037" cy="851846"/>
          </a:xfrm>
          <a:prstGeom prst="rect">
            <a:avLst/>
          </a:prstGeom>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8286" y="5112483"/>
            <a:ext cx="802901" cy="669084"/>
          </a:xfrm>
          <a:prstGeom prst="rect">
            <a:avLst/>
          </a:prstGeom>
        </p:spPr>
      </p:pic>
      <p:sp>
        <p:nvSpPr>
          <p:cNvPr id="14" name="Rectangle 13"/>
          <p:cNvSpPr/>
          <p:nvPr/>
        </p:nvSpPr>
        <p:spPr>
          <a:xfrm>
            <a:off x="1566008" y="1699874"/>
            <a:ext cx="8124218" cy="830997"/>
          </a:xfrm>
          <a:prstGeom prst="rect">
            <a:avLst/>
          </a:prstGeom>
        </p:spPr>
        <p:txBody>
          <a:bodyPr wrap="square">
            <a:spAutoFit/>
          </a:bodyPr>
          <a:lstStyle/>
          <a:p>
            <a:r>
              <a:rPr lang="en-US" sz="2400" spc="-1" dirty="0">
                <a:solidFill>
                  <a:srgbClr val="000000"/>
                </a:solidFill>
                <a:uFill>
                  <a:solidFill>
                    <a:srgbClr val="FFFFFF"/>
                  </a:solidFill>
                </a:uFill>
                <a:latin typeface="Latin Modern Roman 10" charset="0"/>
                <a:ea typeface="Latin Modern Roman 10" charset="0"/>
                <a:cs typeface="Latin Modern Roman 10" charset="0"/>
              </a:rPr>
              <a:t>Causality is an illusion arising from repeated temporal </a:t>
            </a: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conjunction (Hume </a:t>
            </a:r>
            <a:r>
              <a:rPr lang="en-US" sz="2400" dirty="0" smtClean="0">
                <a:latin typeface="Latin Modern Roman 10" charset="0"/>
                <a:ea typeface="Latin Modern Roman 10" charset="0"/>
                <a:cs typeface="Latin Modern Roman 10" charset="0"/>
              </a:rPr>
              <a:t>1739</a:t>
            </a: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a:t>
            </a:r>
            <a:endParaRPr lang="en-US" sz="24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6" name="TextBox 15"/>
          <p:cNvSpPr txBox="1"/>
          <p:nvPr/>
        </p:nvSpPr>
        <p:spPr>
          <a:xfrm>
            <a:off x="1600404" y="2901768"/>
            <a:ext cx="8099810" cy="830997"/>
          </a:xfrm>
          <a:prstGeom prst="rect">
            <a:avLst/>
          </a:prstGeom>
          <a:noFill/>
        </p:spPr>
        <p:txBody>
          <a:bodyPr wrap="square" rtlCol="0">
            <a:spAutoFit/>
          </a:bodyPr>
          <a:lstStyle/>
          <a:p>
            <a:r>
              <a:rPr lang="en-US" sz="2400" spc="-1" dirty="0">
                <a:solidFill>
                  <a:srgbClr val="000000"/>
                </a:solidFill>
                <a:uFill>
                  <a:solidFill>
                    <a:srgbClr val="FFFFFF"/>
                  </a:solidFill>
                </a:uFill>
                <a:latin typeface="Latin Modern Roman 10" charset="0"/>
                <a:ea typeface="Latin Modern Roman 10" charset="0"/>
                <a:cs typeface="Latin Modern Roman 10" charset="0"/>
              </a:rPr>
              <a:t>Causality is outdated, correlation is all </a:t>
            </a: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that is required (Pearson 1911)</a:t>
            </a:r>
            <a:endParaRPr lang="en-US" sz="24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7" name="TextBox 16"/>
          <p:cNvSpPr txBox="1"/>
          <p:nvPr/>
        </p:nvSpPr>
        <p:spPr>
          <a:xfrm>
            <a:off x="1600404" y="4091795"/>
            <a:ext cx="8335842" cy="830997"/>
          </a:xfrm>
          <a:prstGeom prst="rect">
            <a:avLst/>
          </a:prstGeom>
          <a:noFill/>
        </p:spPr>
        <p:txBody>
          <a:bodyPr wrap="square" rtlCol="0">
            <a:spAutoFit/>
          </a:bodyPr>
          <a:lstStyle/>
          <a:p>
            <a:r>
              <a:rPr lang="en-US" sz="2400" spc="-1" dirty="0">
                <a:solidFill>
                  <a:srgbClr val="000000"/>
                </a:solidFill>
                <a:uFill>
                  <a:solidFill>
                    <a:srgbClr val="FFFFFF"/>
                  </a:solidFill>
                </a:uFill>
                <a:latin typeface="Latin Modern Roman 10" charset="0"/>
                <a:ea typeface="Latin Modern Roman 10" charset="0"/>
                <a:cs typeface="Latin Modern Roman 10" charset="0"/>
              </a:rPr>
              <a:t>Looking for </a:t>
            </a: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scientific </a:t>
            </a:r>
            <a:r>
              <a:rPr lang="en-US" sz="2400" spc="-1" dirty="0">
                <a:solidFill>
                  <a:srgbClr val="000000"/>
                </a:solidFill>
                <a:uFill>
                  <a:solidFill>
                    <a:srgbClr val="FFFFFF"/>
                  </a:solidFill>
                </a:uFill>
                <a:latin typeface="Latin Modern Roman 10" charset="0"/>
                <a:ea typeface="Latin Modern Roman 10" charset="0"/>
                <a:cs typeface="Latin Modern Roman 10" charset="0"/>
              </a:rPr>
              <a:t>laws </a:t>
            </a: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works. Causality is a metaphysical abstraction. (Popper 1934)</a:t>
            </a:r>
            <a:endParaRPr lang="en-US" sz="24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8" name="TextBox 17"/>
          <p:cNvSpPr txBox="1"/>
          <p:nvPr/>
        </p:nvSpPr>
        <p:spPr>
          <a:xfrm>
            <a:off x="1552653" y="5012333"/>
            <a:ext cx="8022627" cy="830997"/>
          </a:xfrm>
          <a:prstGeom prst="rect">
            <a:avLst/>
          </a:prstGeom>
          <a:noFill/>
        </p:spPr>
        <p:txBody>
          <a:bodyPr wrap="square" rtlCol="0">
            <a:spAutoFit/>
          </a:bodyPr>
          <a:lstStyle/>
          <a:p>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Learning causal relationships is central to science and we do it via systematic experiment (Einstein 1953)</a:t>
            </a:r>
            <a:endParaRPr lang="en-US" sz="24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9" name="TextBox 18"/>
          <p:cNvSpPr txBox="1"/>
          <p:nvPr/>
        </p:nvSpPr>
        <p:spPr>
          <a:xfrm>
            <a:off x="468720" y="6082693"/>
            <a:ext cx="9106560" cy="954107"/>
          </a:xfrm>
          <a:prstGeom prst="rect">
            <a:avLst/>
          </a:prstGeom>
          <a:noFill/>
        </p:spPr>
        <p:txBody>
          <a:bodyPr wrap="square" rtlCol="0">
            <a:spAutoFit/>
          </a:bodyPr>
          <a:lstStyle/>
          <a:p>
            <a:pPr marL="457200" indent="-457200">
              <a:buFont typeface="Wingdings" charset="2"/>
              <a:buChar char="v"/>
            </a:pPr>
            <a:r>
              <a:rPr lang="en-US" sz="2800" b="1" spc="-1" dirty="0" smtClean="0">
                <a:solidFill>
                  <a:srgbClr val="000000"/>
                </a:solidFill>
                <a:uFill>
                  <a:solidFill>
                    <a:srgbClr val="FFFFFF"/>
                  </a:solidFill>
                </a:uFill>
                <a:latin typeface="Latin Modern Roman 10" charset="0"/>
                <a:ea typeface="Latin Modern Roman 10" charset="0"/>
                <a:cs typeface="Latin Modern Roman 10" charset="0"/>
              </a:rPr>
              <a:t>A causal model is one that predicts the outcome of intervention in a system</a:t>
            </a: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8597903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20</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Contextual Bandits</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9644" y="4166074"/>
            <a:ext cx="1212101" cy="80659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6525" y="3981784"/>
            <a:ext cx="1309024" cy="871095"/>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34180" y="4166074"/>
            <a:ext cx="798811" cy="798811"/>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3480" y="2741855"/>
            <a:ext cx="851594" cy="1382989"/>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73005" y="2735828"/>
            <a:ext cx="993643" cy="1382989"/>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25025" y="2622536"/>
            <a:ext cx="1194783" cy="1524097"/>
          </a:xfrm>
          <a:prstGeom prst="rect">
            <a:avLst/>
          </a:prstGeom>
        </p:spPr>
      </p:pic>
      <p:pic>
        <p:nvPicPr>
          <p:cNvPr id="15" name="Picture 14"/>
          <p:cNvPicPr>
            <a:picLocks noChangeAspect="1"/>
          </p:cNvPicPr>
          <p:nvPr/>
        </p:nvPicPr>
        <p:blipFill>
          <a:blip r:embed="rId9"/>
          <a:stretch>
            <a:fillRect/>
          </a:stretch>
        </p:blipFill>
        <p:spPr>
          <a:xfrm>
            <a:off x="903173" y="2470030"/>
            <a:ext cx="1840016" cy="203192"/>
          </a:xfrm>
          <a:prstGeom prst="rect">
            <a:avLst/>
          </a:prstGeom>
        </p:spPr>
      </p:pic>
      <p:pic>
        <p:nvPicPr>
          <p:cNvPr id="17" name="Picture 16"/>
          <p:cNvPicPr>
            <a:picLocks noChangeAspect="1"/>
          </p:cNvPicPr>
          <p:nvPr/>
        </p:nvPicPr>
        <p:blipFill>
          <a:blip r:embed="rId10"/>
          <a:stretch>
            <a:fillRect/>
          </a:stretch>
        </p:blipFill>
        <p:spPr>
          <a:xfrm>
            <a:off x="3617107" y="2465710"/>
            <a:ext cx="2043208" cy="203192"/>
          </a:xfrm>
          <a:prstGeom prst="rect">
            <a:avLst/>
          </a:prstGeom>
        </p:spPr>
      </p:pic>
      <p:pic>
        <p:nvPicPr>
          <p:cNvPr id="18" name="Picture 17"/>
          <p:cNvPicPr>
            <a:picLocks noChangeAspect="1"/>
          </p:cNvPicPr>
          <p:nvPr/>
        </p:nvPicPr>
        <p:blipFill>
          <a:blip r:embed="rId11"/>
          <a:stretch>
            <a:fillRect/>
          </a:stretch>
        </p:blipFill>
        <p:spPr>
          <a:xfrm>
            <a:off x="6537012" y="2497963"/>
            <a:ext cx="2393148" cy="259634"/>
          </a:xfrm>
          <a:prstGeom prst="rect">
            <a:avLst/>
          </a:prstGeom>
        </p:spPr>
      </p:pic>
      <p:pic>
        <p:nvPicPr>
          <p:cNvPr id="20" name="Picture 19"/>
          <p:cNvPicPr>
            <a:picLocks noChangeAspect="1"/>
          </p:cNvPicPr>
          <p:nvPr/>
        </p:nvPicPr>
        <p:blipFill>
          <a:blip r:embed="rId12"/>
          <a:stretch>
            <a:fillRect/>
          </a:stretch>
        </p:blipFill>
        <p:spPr>
          <a:xfrm>
            <a:off x="4968496" y="6039515"/>
            <a:ext cx="2438400" cy="393700"/>
          </a:xfrm>
          <a:prstGeom prst="rect">
            <a:avLst/>
          </a:prstGeom>
        </p:spPr>
      </p:pic>
      <p:pic>
        <p:nvPicPr>
          <p:cNvPr id="22" name="Picture 21"/>
          <p:cNvPicPr>
            <a:picLocks noChangeAspect="1"/>
          </p:cNvPicPr>
          <p:nvPr/>
        </p:nvPicPr>
        <p:blipFill>
          <a:blip r:embed="rId13"/>
          <a:stretch>
            <a:fillRect/>
          </a:stretch>
        </p:blipFill>
        <p:spPr>
          <a:xfrm>
            <a:off x="2325549" y="6039515"/>
            <a:ext cx="1727200" cy="393700"/>
          </a:xfrm>
          <a:prstGeom prst="rect">
            <a:avLst/>
          </a:prstGeom>
        </p:spPr>
      </p:pic>
    </p:spTree>
    <p:extLst>
      <p:ext uri="{BB962C8B-B14F-4D97-AF65-F5344CB8AC3E}">
        <p14:creationId xmlns:p14="http://schemas.microsoft.com/office/powerpoint/2010/main" val="60984930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21</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174419"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Causal structure of bandit problems</a:t>
            </a:r>
            <a:endParaRPr lang="en-AU" sz="4640" b="0" strike="noStrike" spc="-1" dirty="0">
              <a:solidFill>
                <a:srgbClr val="000000"/>
              </a:solidFill>
              <a:uFill>
                <a:solidFill>
                  <a:srgbClr val="FFFFFF"/>
                </a:solidFill>
              </a:uFill>
              <a:latin typeface="Arial"/>
            </a:endParaRPr>
          </a:p>
        </p:txBody>
      </p:sp>
      <p:sp>
        <p:nvSpPr>
          <p:cNvPr id="9" name="TextShape 2"/>
          <p:cNvSpPr txBox="1"/>
          <p:nvPr/>
        </p:nvSpPr>
        <p:spPr>
          <a:xfrm>
            <a:off x="492225" y="1700464"/>
            <a:ext cx="9083055" cy="2061754"/>
          </a:xfrm>
          <a:prstGeom prst="rect">
            <a:avLst/>
          </a:prstGeom>
          <a:noFill/>
          <a:ln>
            <a:noFill/>
          </a:ln>
        </p:spPr>
        <p:txBody>
          <a:bodyPr lIns="90000" tIns="45000" rIns="90000" bIns="45000"/>
          <a:lstStyle/>
          <a:p>
            <a:pPr marL="285750" indent="-285750">
              <a:buFont typeface="Arial" charset="0"/>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The rewards for standard bandits need not be independent.</a:t>
            </a:r>
          </a:p>
          <a:p>
            <a:pPr marL="285750" indent="-285750">
              <a:buFont typeface="Arial" charset="0"/>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Contextual </a:t>
            </a:r>
            <a:r>
              <a:rPr lang="en-AU" sz="2800" spc="-1" dirty="0">
                <a:solidFill>
                  <a:srgbClr val="000000"/>
                </a:solidFill>
                <a:uFill>
                  <a:solidFill>
                    <a:srgbClr val="FFFFFF"/>
                  </a:solidFill>
                </a:uFill>
                <a:latin typeface="Latin Modern Roman 10" charset="0"/>
                <a:ea typeface="Latin Modern Roman 10" charset="0"/>
                <a:cs typeface="Latin Modern Roman 10" charset="0"/>
              </a:rPr>
              <a:t>bandit algorithms do not require that the context is a cause of the outcome.</a:t>
            </a:r>
          </a:p>
          <a:p>
            <a:endParaRPr lang="en-AU" sz="1800" b="0" strike="noStrike" spc="-1" dirty="0">
              <a:solidFill>
                <a:srgbClr val="000000"/>
              </a:solidFill>
              <a:uFill>
                <a:solidFill>
                  <a:srgbClr val="FFFFFF"/>
                </a:solidFill>
              </a:uFill>
              <a:latin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4403462"/>
            <a:ext cx="8859357" cy="2029360"/>
          </a:xfrm>
          <a:prstGeom prst="rect">
            <a:avLst/>
          </a:prstGeom>
        </p:spPr>
      </p:pic>
    </p:spTree>
    <p:extLst>
      <p:ext uri="{BB962C8B-B14F-4D97-AF65-F5344CB8AC3E}">
        <p14:creationId xmlns:p14="http://schemas.microsoft.com/office/powerpoint/2010/main" val="123699614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22</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516240" y="676328"/>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Where are we up to?</a:t>
            </a:r>
            <a:endParaRPr lang="en-AU" sz="4640" b="0" strike="noStrike" spc="-1" dirty="0">
              <a:solidFill>
                <a:srgbClr val="000000"/>
              </a:solidFill>
              <a:uFill>
                <a:solidFill>
                  <a:srgbClr val="FFFFFF"/>
                </a:solidFill>
              </a:uFill>
              <a:latin typeface="Arial"/>
            </a:endParaRPr>
          </a:p>
        </p:txBody>
      </p:sp>
      <p:sp>
        <p:nvSpPr>
          <p:cNvPr id="6" name="Rectangle 5"/>
          <p:cNvSpPr/>
          <p:nvPr/>
        </p:nvSpPr>
        <p:spPr>
          <a:xfrm>
            <a:off x="762715" y="1630888"/>
            <a:ext cx="8578690" cy="6186309"/>
          </a:xfrm>
          <a:prstGeom prst="rect">
            <a:avLst/>
          </a:prstGeom>
        </p:spPr>
        <p:txBody>
          <a:bodyPr wrap="square">
            <a:spAutoFit/>
          </a:bodyPr>
          <a:lstStyle/>
          <a:p>
            <a:pPr marL="457200" indent="-457200">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What is causality? </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Predicting the outcome of interventions</a:t>
            </a:r>
            <a:endParaRPr lang="en-US" sz="12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Why should we care in machine learning?</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Because we want to act in response to our models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Observational causal inference</a:t>
            </a:r>
          </a:p>
          <a:p>
            <a:pPr marL="914400" lvl="1" indent="-457200">
              <a:buFont typeface="Wingdings" charset="2"/>
              <a:buChar char="Ø"/>
            </a:pPr>
            <a:r>
              <a:rPr lang="en-US" sz="2400" spc="-1" dirty="0">
                <a:solidFill>
                  <a:schemeClr val="accent6">
                    <a:lumMod val="75000"/>
                  </a:schemeClr>
                </a:solidFill>
                <a:uFill>
                  <a:solidFill>
                    <a:srgbClr val="FFFFFF"/>
                  </a:solidFill>
                </a:uFill>
                <a:latin typeface="Latin Modern Roman 10" charset="0"/>
                <a:ea typeface="Latin Modern Roman 10" charset="0"/>
                <a:cs typeface="Latin Modern Roman 10" charset="0"/>
              </a:rPr>
              <a:t>Leveraging invariance assumptions to map properties from a system pre-intervention to the system </a:t>
            </a: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post-intervention </a:t>
            </a: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Interventional causal inference</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Learning by doing</a:t>
            </a:r>
            <a:endParaRPr lang="en-US" sz="2400" spc="-1" dirty="0">
              <a:solidFill>
                <a:schemeClr val="accent6">
                  <a:lumMod val="75000"/>
                </a:schemeClr>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 unified approach - Causal Bandits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14392325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Why unify causal graphs and bandits?</a:t>
            </a:r>
            <a:endParaRPr lang="en-AU" sz="4640" b="0" strike="noStrike" spc="-1" dirty="0">
              <a:solidFill>
                <a:srgbClr val="000000"/>
              </a:solidFill>
              <a:uFill>
                <a:solidFill>
                  <a:srgbClr val="FFFFFF"/>
                </a:solidFill>
              </a:uFill>
              <a:latin typeface="Arial"/>
            </a:endParaRPr>
          </a:p>
        </p:txBody>
      </p:sp>
      <p:sp>
        <p:nvSpPr>
          <p:cNvPr id="2" name="TextBox 1"/>
          <p:cNvSpPr txBox="1"/>
          <p:nvPr/>
        </p:nvSpPr>
        <p:spPr>
          <a:xfrm>
            <a:off x="818147" y="2342147"/>
            <a:ext cx="8769733" cy="3539430"/>
          </a:xfrm>
          <a:prstGeom prst="rect">
            <a:avLst/>
          </a:prstGeom>
          <a:noFill/>
        </p:spPr>
        <p:txBody>
          <a:bodyPr wrap="square" rtlCol="0">
            <a:spAutoFit/>
          </a:bodyPr>
          <a:lstStyle/>
          <a:p>
            <a:pPr marL="285750" indent="-28575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Regret </a:t>
            </a:r>
            <a:r>
              <a:rPr lang="en-US" sz="2800" spc="-1" dirty="0">
                <a:solidFill>
                  <a:srgbClr val="000000"/>
                </a:solidFill>
                <a:uFill>
                  <a:solidFill>
                    <a:srgbClr val="FFFFFF"/>
                  </a:solidFill>
                </a:uFill>
                <a:latin typeface="Latin Modern Roman 10" charset="0"/>
                <a:ea typeface="Latin Modern Roman 10" charset="0"/>
                <a:cs typeface="Latin Modern Roman 10" charset="0"/>
              </a:rPr>
              <a:t>grows linearly with the number of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actions</a:t>
            </a: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There is a lot of data available for which we do not control/know the process selecting actions</a:t>
            </a:r>
          </a:p>
          <a:p>
            <a:pPr marL="285750" indent="-285750">
              <a:buFont typeface="Arial" charset="0"/>
              <a:buChar char="•"/>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Bandits are a nice subset of general RL problems</a:t>
            </a: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47656339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Causal Bandit Problems</a:t>
            </a:r>
            <a:endParaRPr lang="en-AU" sz="4640" b="0" strike="noStrike" spc="-1" dirty="0">
              <a:solidFill>
                <a:srgbClr val="000000"/>
              </a:solidFill>
              <a:uFill>
                <a:solidFill>
                  <a:srgbClr val="FFFFFF"/>
                </a:solidFill>
              </a:uFill>
              <a:latin typeface="Arial"/>
            </a:endParaRPr>
          </a:p>
        </p:txBody>
      </p:sp>
      <p:sp>
        <p:nvSpPr>
          <p:cNvPr id="7" name="TextShape 2"/>
          <p:cNvSpPr txBox="1"/>
          <p:nvPr/>
        </p:nvSpPr>
        <p:spPr>
          <a:xfrm>
            <a:off x="563760" y="1706859"/>
            <a:ext cx="9071640" cy="2314467"/>
          </a:xfrm>
          <a:prstGeom prst="rect">
            <a:avLst/>
          </a:prstGeom>
          <a:noFill/>
          <a:ln>
            <a:noFill/>
          </a:ln>
        </p:spPr>
        <p:txBody>
          <a:bodyPr lIns="0" tIns="0" rIns="0" bIns="0"/>
          <a:lstStyle/>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Every (allowable) assignment of variables to values is a bandit arm.</a:t>
            </a:r>
          </a:p>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Reward </a:t>
            </a:r>
            <a:r>
              <a:rPr lang="en-AU" sz="2800" spc="-1" dirty="0">
                <a:solidFill>
                  <a:srgbClr val="000000"/>
                </a:solidFill>
                <a:uFill>
                  <a:solidFill>
                    <a:srgbClr val="FFFFFF"/>
                  </a:solidFill>
                </a:uFill>
                <a:latin typeface="Latin Modern Roman 10" charset="0"/>
                <a:ea typeface="Latin Modern Roman 10" charset="0"/>
                <a:cs typeface="Latin Modern Roman 10" charset="0"/>
              </a:rPr>
              <a:t>is value of a single specified node in the graph after the action</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endParaRPr lang="en-AU"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5526" y="4207104"/>
            <a:ext cx="6833068" cy="2879838"/>
          </a:xfrm>
          <a:prstGeom prst="rect">
            <a:avLst/>
          </a:prstGeom>
        </p:spPr>
      </p:pic>
      <p:pic>
        <p:nvPicPr>
          <p:cNvPr id="2" name="Picture 1"/>
          <p:cNvPicPr>
            <a:picLocks noChangeAspect="1"/>
          </p:cNvPicPr>
          <p:nvPr/>
        </p:nvPicPr>
        <p:blipFill>
          <a:blip r:embed="rId4"/>
          <a:stretch>
            <a:fillRect/>
          </a:stretch>
        </p:blipFill>
        <p:spPr>
          <a:xfrm>
            <a:off x="667497" y="3646677"/>
            <a:ext cx="8769126" cy="374649"/>
          </a:xfrm>
          <a:prstGeom prst="rect">
            <a:avLst/>
          </a:prstGeom>
        </p:spPr>
      </p:pic>
    </p:spTree>
    <p:extLst>
      <p:ext uri="{BB962C8B-B14F-4D97-AF65-F5344CB8AC3E}">
        <p14:creationId xmlns:p14="http://schemas.microsoft.com/office/powerpoint/2010/main" val="38115788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25</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How can causal structure be leveraged</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7874" y="4136404"/>
            <a:ext cx="4749800" cy="2650441"/>
          </a:xfrm>
          <a:prstGeom prst="rect">
            <a:avLst/>
          </a:prstGeom>
        </p:spPr>
      </p:pic>
      <p:sp>
        <p:nvSpPr>
          <p:cNvPr id="2" name="TextBox 1"/>
          <p:cNvSpPr txBox="1"/>
          <p:nvPr/>
        </p:nvSpPr>
        <p:spPr>
          <a:xfrm>
            <a:off x="705853" y="1858143"/>
            <a:ext cx="8546867" cy="1815882"/>
          </a:xfrm>
          <a:prstGeom prst="rect">
            <a:avLst/>
          </a:prstGeom>
          <a:noFill/>
        </p:spPr>
        <p:txBody>
          <a:bodyPr wrap="square" rtlCol="0">
            <a:spAutoFit/>
          </a:bodyPr>
          <a:lstStyle/>
          <a:p>
            <a:pPr marL="342900" indent="-342900">
              <a:buFont typeface="+mj-lt"/>
              <a:buAutoNum type="arabicPeriod"/>
            </a:pPr>
            <a:r>
              <a:rPr lang="en-US" sz="2800" spc="-1" dirty="0">
                <a:solidFill>
                  <a:srgbClr val="000000"/>
                </a:solidFill>
                <a:uFill>
                  <a:solidFill>
                    <a:srgbClr val="FFFFFF"/>
                  </a:solidFill>
                </a:uFill>
                <a:latin typeface="Latin Modern Roman 10" charset="0"/>
                <a:ea typeface="Latin Modern Roman 10" charset="0"/>
                <a:cs typeface="Latin Modern Roman 10" charset="0"/>
              </a:rPr>
              <a:t>Prune actions </a:t>
            </a:r>
            <a:r>
              <a:rPr lang="en-US" sz="2800" spc="-1">
                <a:solidFill>
                  <a:srgbClr val="000000"/>
                </a:solidFill>
                <a:uFill>
                  <a:solidFill>
                    <a:srgbClr val="FFFFFF"/>
                  </a:solidFill>
                </a:uFill>
                <a:latin typeface="Latin Modern Roman 10" charset="0"/>
                <a:ea typeface="Latin Modern Roman 10" charset="0"/>
                <a:cs typeface="Latin Modern Roman 10" charset="0"/>
              </a:rPr>
              <a:t>before </a:t>
            </a:r>
            <a:r>
              <a:rPr lang="en-US" sz="2800" spc="-1" smtClean="0">
                <a:solidFill>
                  <a:srgbClr val="000000"/>
                </a:solidFill>
                <a:uFill>
                  <a:solidFill>
                    <a:srgbClr val="FFFFFF"/>
                  </a:solidFill>
                </a:uFill>
                <a:latin typeface="Latin Modern Roman 10" charset="0"/>
                <a:ea typeface="Latin Modern Roman 10" charset="0"/>
                <a:cs typeface="Latin Modern Roman 10" charset="0"/>
              </a:rPr>
              <a:t>commencing</a:t>
            </a:r>
          </a:p>
          <a:p>
            <a:pPr marL="342900" indent="-342900">
              <a:buFont typeface="+mj-lt"/>
              <a:buAutoNum type="arabicPeriod"/>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342900" indent="-342900">
              <a:buFont typeface="+mj-lt"/>
              <a:buAutoNum type="arabicPeriod"/>
            </a:pPr>
            <a:r>
              <a:rPr lang="en-US" sz="2800" spc="-1" dirty="0">
                <a:solidFill>
                  <a:srgbClr val="000000"/>
                </a:solidFill>
                <a:uFill>
                  <a:solidFill>
                    <a:srgbClr val="FFFFFF"/>
                  </a:solidFill>
                </a:uFill>
                <a:latin typeface="Latin Modern Roman 10" charset="0"/>
                <a:ea typeface="Latin Modern Roman 10" charset="0"/>
                <a:cs typeface="Latin Modern Roman 10" charset="0"/>
              </a:rPr>
              <a:t>Obtain information about the reward for one action by selecting another.</a:t>
            </a:r>
          </a:p>
        </p:txBody>
      </p:sp>
    </p:spTree>
    <p:extLst>
      <p:ext uri="{BB962C8B-B14F-4D97-AF65-F5344CB8AC3E}">
        <p14:creationId xmlns:p14="http://schemas.microsoft.com/office/powerpoint/2010/main" val="151814241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26</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C-Bandit problems with post-action feedback</a:t>
            </a:r>
            <a:endParaRPr lang="en-AU" sz="4640" b="0" strike="noStrike" spc="-1" dirty="0">
              <a:solidFill>
                <a:srgbClr val="000000"/>
              </a:solidFill>
              <a:uFill>
                <a:solidFill>
                  <a:srgbClr val="FFFFFF"/>
                </a:solidFill>
              </a:uFill>
              <a:latin typeface="Arial"/>
            </a:endParaRPr>
          </a:p>
        </p:txBody>
      </p:sp>
      <p:pic>
        <p:nvPicPr>
          <p:cNvPr id="4" name="Picture 3"/>
          <p:cNvPicPr>
            <a:picLocks noChangeAspect="1"/>
          </p:cNvPicPr>
          <p:nvPr/>
        </p:nvPicPr>
        <p:blipFill>
          <a:blip r:embed="rId3"/>
          <a:stretch>
            <a:fillRect/>
          </a:stretch>
        </p:blipFill>
        <p:spPr>
          <a:xfrm>
            <a:off x="405924" y="6192076"/>
            <a:ext cx="9292272" cy="61080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4560" y="4199257"/>
            <a:ext cx="3175000" cy="1992819"/>
          </a:xfrm>
          <a:prstGeom prst="rect">
            <a:avLst/>
          </a:prstGeom>
        </p:spPr>
      </p:pic>
      <p:sp>
        <p:nvSpPr>
          <p:cNvPr id="2" name="Rectangle 1"/>
          <p:cNvSpPr/>
          <p:nvPr/>
        </p:nvSpPr>
        <p:spPr>
          <a:xfrm>
            <a:off x="532354" y="1972433"/>
            <a:ext cx="8852278" cy="954107"/>
          </a:xfrm>
          <a:prstGeom prst="rect">
            <a:avLst/>
          </a:prstGeom>
        </p:spPr>
        <p:txBody>
          <a:bodyPr wrap="square">
            <a:spAutoFit/>
          </a:bodyPr>
          <a:lstStyle/>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Problems for which additional feedback available only </a:t>
            </a:r>
            <a:r>
              <a:rPr lang="en-AU" sz="2800" b="1" spc="-1" dirty="0" smtClean="0">
                <a:solidFill>
                  <a:srgbClr val="000000"/>
                </a:solidFill>
                <a:uFill>
                  <a:solidFill>
                    <a:srgbClr val="FFFFFF"/>
                  </a:solidFill>
                </a:uFill>
                <a:latin typeface="Latin Modern Roman 10" charset="0"/>
                <a:ea typeface="Latin Modern Roman 10" charset="0"/>
                <a:cs typeface="Latin Modern Roman 10" charset="0"/>
              </a:rPr>
              <a:t>after</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 action selected (no context).</a:t>
            </a:r>
          </a:p>
        </p:txBody>
      </p:sp>
    </p:spTree>
    <p:extLst>
      <p:ext uri="{BB962C8B-B14F-4D97-AF65-F5344CB8AC3E}">
        <p14:creationId xmlns:p14="http://schemas.microsoft.com/office/powerpoint/2010/main" val="20329595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27</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a:t>
            </a:r>
            <a:endParaRPr lang="en-AU" sz="4640" b="0" strike="noStrike" spc="-1" dirty="0">
              <a:solidFill>
                <a:srgbClr val="000000"/>
              </a:solidFill>
              <a:uFill>
                <a:solidFill>
                  <a:srgbClr val="FFFFFF"/>
                </a:solidFill>
              </a:uFill>
              <a:latin typeface="Aria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7552308" cy="2010120"/>
          </a:xfrm>
          <a:prstGeom prst="rect">
            <a:avLst/>
          </a:prstGeom>
        </p:spPr>
      </p:pic>
      <p:pic>
        <p:nvPicPr>
          <p:cNvPr id="2" name="Picture 1"/>
          <p:cNvPicPr>
            <a:picLocks noChangeAspect="1"/>
          </p:cNvPicPr>
          <p:nvPr/>
        </p:nvPicPr>
        <p:blipFill>
          <a:blip r:embed="rId4"/>
          <a:stretch>
            <a:fillRect/>
          </a:stretch>
        </p:blipFill>
        <p:spPr>
          <a:xfrm>
            <a:off x="516240" y="4207739"/>
            <a:ext cx="8823325" cy="2886441"/>
          </a:xfrm>
          <a:prstGeom prst="rect">
            <a:avLst/>
          </a:prstGeom>
        </p:spPr>
      </p:pic>
    </p:spTree>
    <p:extLst>
      <p:ext uri="{BB962C8B-B14F-4D97-AF65-F5344CB8AC3E}">
        <p14:creationId xmlns:p14="http://schemas.microsoft.com/office/powerpoint/2010/main" val="104964248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041400" y="6197790"/>
            <a:ext cx="2213920" cy="508000"/>
          </a:xfrm>
          <a:prstGeom prst="rect">
            <a:avLst/>
          </a:prstGeom>
          <a:solidFill>
            <a:srgbClr val="F928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683820" y="6197790"/>
            <a:ext cx="571500" cy="508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28</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 – algorithm</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4906660" cy="1305955"/>
          </a:xfrm>
          <a:prstGeom prst="rect">
            <a:avLst/>
          </a:prstGeom>
        </p:spPr>
      </p:pic>
      <p:sp>
        <p:nvSpPr>
          <p:cNvPr id="2" name="TextBox 1"/>
          <p:cNvSpPr txBox="1"/>
          <p:nvPr/>
        </p:nvSpPr>
        <p:spPr>
          <a:xfrm>
            <a:off x="528840" y="3292290"/>
            <a:ext cx="9059040" cy="1569660"/>
          </a:xfrm>
          <a:prstGeom prst="rect">
            <a:avLst/>
          </a:prstGeom>
          <a:noFill/>
        </p:spPr>
        <p:txBody>
          <a:bodyPr wrap="square" rtlCol="0">
            <a:spAutoFit/>
          </a:bodyPr>
          <a:lstStyle/>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Observe for first T/2 rounds to estimate reward for actions that occur frequently naturally.</a:t>
            </a:r>
          </a:p>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Uniformly explore infrequent actions in remaining rounds.</a:t>
            </a:r>
          </a:p>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But how do we define infrequent?</a:t>
            </a:r>
          </a:p>
        </p:txBody>
      </p:sp>
      <p:pic>
        <p:nvPicPr>
          <p:cNvPr id="4" name="Picture 3"/>
          <p:cNvPicPr>
            <a:picLocks noChangeAspect="1"/>
          </p:cNvPicPr>
          <p:nvPr/>
        </p:nvPicPr>
        <p:blipFill>
          <a:blip r:embed="rId4"/>
          <a:stretch>
            <a:fillRect/>
          </a:stretch>
        </p:blipFill>
        <p:spPr>
          <a:xfrm>
            <a:off x="522410" y="6301949"/>
            <a:ext cx="9014460" cy="299683"/>
          </a:xfrm>
          <a:prstGeom prst="rect">
            <a:avLst/>
          </a:prstGeom>
        </p:spPr>
      </p:pic>
      <p:pic>
        <p:nvPicPr>
          <p:cNvPr id="10" name="Picture 9"/>
          <p:cNvPicPr>
            <a:picLocks noChangeAspect="1"/>
          </p:cNvPicPr>
          <p:nvPr/>
        </p:nvPicPr>
        <p:blipFill>
          <a:blip r:embed="rId5"/>
          <a:stretch>
            <a:fillRect/>
          </a:stretch>
        </p:blipFill>
        <p:spPr>
          <a:xfrm>
            <a:off x="943288" y="5098544"/>
            <a:ext cx="3733800" cy="749300"/>
          </a:xfrm>
          <a:prstGeom prst="rect">
            <a:avLst/>
          </a:prstGeom>
        </p:spPr>
      </p:pic>
      <p:pic>
        <p:nvPicPr>
          <p:cNvPr id="13" name="Picture 12"/>
          <p:cNvPicPr>
            <a:picLocks noChangeAspect="1"/>
          </p:cNvPicPr>
          <p:nvPr/>
        </p:nvPicPr>
        <p:blipFill>
          <a:blip r:embed="rId6"/>
          <a:stretch>
            <a:fillRect/>
          </a:stretch>
        </p:blipFill>
        <p:spPr>
          <a:xfrm>
            <a:off x="5422900" y="5034207"/>
            <a:ext cx="3911600" cy="749300"/>
          </a:xfrm>
          <a:prstGeom prst="rect">
            <a:avLst/>
          </a:prstGeom>
        </p:spPr>
      </p:pic>
    </p:spTree>
    <p:extLst>
      <p:ext uri="{BB962C8B-B14F-4D97-AF65-F5344CB8AC3E}">
        <p14:creationId xmlns:p14="http://schemas.microsoft.com/office/powerpoint/2010/main" val="147529506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5347097" y="6652903"/>
            <a:ext cx="3447279"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82356" y="6648421"/>
            <a:ext cx="705394"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803426" y="4308633"/>
            <a:ext cx="705394"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319766" y="3921998"/>
            <a:ext cx="705394"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267284" y="3921999"/>
            <a:ext cx="705394"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29</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 – regret bounds</a:t>
            </a:r>
            <a:endParaRPr lang="en-AU" sz="4640" b="0" strike="noStrike" spc="-1" dirty="0">
              <a:solidFill>
                <a:srgbClr val="000000"/>
              </a:solidFill>
              <a:uFill>
                <a:solidFill>
                  <a:srgbClr val="FFFFFF"/>
                </a:solidFill>
              </a:uFill>
              <a:latin typeface="Aria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4906660" cy="1305955"/>
          </a:xfrm>
          <a:prstGeom prst="rect">
            <a:avLst/>
          </a:prstGeom>
        </p:spPr>
      </p:pic>
      <p:sp>
        <p:nvSpPr>
          <p:cNvPr id="7" name="TextBox 6"/>
          <p:cNvSpPr txBox="1"/>
          <p:nvPr/>
        </p:nvSpPr>
        <p:spPr>
          <a:xfrm>
            <a:off x="599480" y="4093449"/>
            <a:ext cx="2222500" cy="369332"/>
          </a:xfrm>
          <a:prstGeom prst="rect">
            <a:avLst/>
          </a:prstGeom>
          <a:noFill/>
        </p:spPr>
        <p:txBody>
          <a:bodyPr wrap="square" rtlCol="0">
            <a:spAutoFit/>
          </a:bodyPr>
          <a:lstStyle/>
          <a:p>
            <a:r>
              <a:rPr lang="en-US" dirty="0" smtClean="0"/>
              <a:t>Parallel bandit</a:t>
            </a:r>
            <a:endParaRPr lang="en-US" dirty="0"/>
          </a:p>
        </p:txBody>
      </p:sp>
      <p:sp>
        <p:nvSpPr>
          <p:cNvPr id="12" name="TextBox 11"/>
          <p:cNvSpPr txBox="1"/>
          <p:nvPr/>
        </p:nvSpPr>
        <p:spPr>
          <a:xfrm>
            <a:off x="599480" y="5621519"/>
            <a:ext cx="2222500" cy="369332"/>
          </a:xfrm>
          <a:prstGeom prst="rect">
            <a:avLst/>
          </a:prstGeom>
          <a:noFill/>
        </p:spPr>
        <p:txBody>
          <a:bodyPr wrap="square" rtlCol="0">
            <a:spAutoFit/>
          </a:bodyPr>
          <a:lstStyle/>
          <a:p>
            <a:r>
              <a:rPr lang="en-US" dirty="0" smtClean="0"/>
              <a:t>Standard bandit</a:t>
            </a:r>
            <a:endParaRPr lang="en-US" dirty="0"/>
          </a:p>
        </p:txBody>
      </p:sp>
      <p:pic>
        <p:nvPicPr>
          <p:cNvPr id="11" name="Picture 10"/>
          <p:cNvPicPr>
            <a:picLocks noChangeAspect="1"/>
          </p:cNvPicPr>
          <p:nvPr/>
        </p:nvPicPr>
        <p:blipFill>
          <a:blip r:embed="rId4"/>
          <a:stretch>
            <a:fillRect/>
          </a:stretch>
        </p:blipFill>
        <p:spPr>
          <a:xfrm>
            <a:off x="599480" y="6699255"/>
            <a:ext cx="8089900" cy="317500"/>
          </a:xfrm>
          <a:prstGeom prst="rect">
            <a:avLst/>
          </a:prstGeom>
        </p:spPr>
      </p:pic>
      <p:pic>
        <p:nvPicPr>
          <p:cNvPr id="2" name="Picture 1"/>
          <p:cNvPicPr>
            <a:picLocks noChangeAspect="1"/>
          </p:cNvPicPr>
          <p:nvPr/>
        </p:nvPicPr>
        <p:blipFill>
          <a:blip r:embed="rId5"/>
          <a:stretch>
            <a:fillRect/>
          </a:stretch>
        </p:blipFill>
        <p:spPr>
          <a:xfrm>
            <a:off x="2427760" y="3803102"/>
            <a:ext cx="6502400" cy="948914"/>
          </a:xfrm>
          <a:prstGeom prst="rect">
            <a:avLst/>
          </a:prstGeom>
        </p:spPr>
      </p:pic>
      <p:pic>
        <p:nvPicPr>
          <p:cNvPr id="4" name="Picture 3"/>
          <p:cNvPicPr>
            <a:picLocks noChangeAspect="1"/>
          </p:cNvPicPr>
          <p:nvPr/>
        </p:nvPicPr>
        <p:blipFill>
          <a:blip r:embed="rId6"/>
          <a:stretch>
            <a:fillRect/>
          </a:stretch>
        </p:blipFill>
        <p:spPr>
          <a:xfrm>
            <a:off x="2427760" y="5315543"/>
            <a:ext cx="4331539" cy="1002827"/>
          </a:xfrm>
          <a:prstGeom prst="rect">
            <a:avLst/>
          </a:prstGeom>
        </p:spPr>
      </p:pic>
    </p:spTree>
    <p:extLst>
      <p:ext uri="{BB962C8B-B14F-4D97-AF65-F5344CB8AC3E}">
        <p14:creationId xmlns:p14="http://schemas.microsoft.com/office/powerpoint/2010/main" val="17469591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TextShape 1"/>
          <p:cNvSpPr txBox="1"/>
          <p:nvPr/>
        </p:nvSpPr>
        <p:spPr>
          <a:xfrm>
            <a:off x="8930160" y="7272720"/>
            <a:ext cx="645120" cy="237600"/>
          </a:xfrm>
          <a:prstGeom prst="rect">
            <a:avLst/>
          </a:prstGeom>
          <a:noFill/>
          <a:ln>
            <a:noFill/>
          </a:ln>
        </p:spPr>
        <p:txBody>
          <a:bodyPr/>
          <a:lstStyle/>
          <a:p>
            <a:pPr algn="r">
              <a:lnSpc>
                <a:spcPct val="100000"/>
              </a:lnSpc>
            </a:pPr>
            <a:fld id="{26FC04C8-9ECF-4135-978F-18BFC712655E}" type="slidenum">
              <a:rPr lang="en-AU" sz="1400" b="0" strike="noStrike" spc="-1">
                <a:solidFill>
                  <a:srgbClr val="000000"/>
                </a:solidFill>
                <a:uFill>
                  <a:solidFill>
                    <a:srgbClr val="FFFFFF"/>
                  </a:solidFill>
                </a:uFill>
                <a:latin typeface="Arial"/>
                <a:ea typeface="Arial"/>
              </a:rPr>
              <a:t>3</a:t>
            </a:fld>
            <a:endParaRPr lang="en-AU" sz="1540" b="0" strike="noStrike" spc="-1">
              <a:solidFill>
                <a:srgbClr val="000000"/>
              </a:solidFill>
              <a:uFill>
                <a:solidFill>
                  <a:srgbClr val="FFFFFF"/>
                </a:solidFill>
              </a:uFill>
              <a:latin typeface="Times New Roman"/>
            </a:endParaRPr>
          </a:p>
        </p:txBody>
      </p:sp>
      <p:sp>
        <p:nvSpPr>
          <p:cNvPr id="99"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00" name="TextShape 3"/>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a:solidFill>
                  <a:srgbClr val="527688"/>
                </a:solidFill>
                <a:uFill>
                  <a:solidFill>
                    <a:srgbClr val="FFFFFF"/>
                  </a:solidFill>
                </a:uFill>
                <a:latin typeface="Arial"/>
              </a:rPr>
              <a:t>Correlation </a:t>
            </a:r>
            <a:r>
              <a:rPr lang="en-AU" sz="3600" b="0" strike="noStrike" spc="-1" dirty="0" smtClean="0">
                <a:solidFill>
                  <a:srgbClr val="527688"/>
                </a:solidFill>
                <a:uFill>
                  <a:solidFill>
                    <a:srgbClr val="FFFFFF"/>
                  </a:solidFill>
                </a:uFill>
                <a:latin typeface="Arial"/>
              </a:rPr>
              <a:t>is not causation</a:t>
            </a:r>
            <a:endParaRPr lang="en-AU" sz="4640" b="0" strike="noStrike" spc="-1" dirty="0">
              <a:solidFill>
                <a:srgbClr val="000000"/>
              </a:solidFill>
              <a:uFill>
                <a:solidFill>
                  <a:srgbClr val="FFFFFF"/>
                </a:solidFill>
              </a:uFill>
              <a:latin typeface="Arial"/>
            </a:endParaRPr>
          </a:p>
        </p:txBody>
      </p:sp>
      <p:sp>
        <p:nvSpPr>
          <p:cNvPr id="103" name="TextShape 4"/>
          <p:cNvSpPr txBox="1"/>
          <p:nvPr/>
        </p:nvSpPr>
        <p:spPr>
          <a:xfrm>
            <a:off x="309085" y="4159686"/>
            <a:ext cx="4161960" cy="346320"/>
          </a:xfrm>
          <a:prstGeom prst="rect">
            <a:avLst/>
          </a:prstGeom>
          <a:noFill/>
          <a:ln>
            <a:noFill/>
          </a:ln>
        </p:spPr>
        <p:txBody>
          <a:bodyPr lIns="90000" tIns="45000" rIns="90000" bIns="45000"/>
          <a:lstStyle/>
          <a:p>
            <a:r>
              <a:rPr lang="en-AU" sz="1400" b="0" strike="noStrike" spc="-1" dirty="0">
                <a:solidFill>
                  <a:srgbClr val="000000"/>
                </a:solidFill>
                <a:uFill>
                  <a:solidFill>
                    <a:srgbClr val="FFFFFF"/>
                  </a:solidFill>
                </a:uFill>
                <a:latin typeface="Arial"/>
              </a:rPr>
              <a:t>Image source: </a:t>
            </a:r>
            <a:r>
              <a:rPr lang="en-AU" sz="1400" b="0" strike="noStrike" spc="-1" dirty="0" err="1">
                <a:solidFill>
                  <a:srgbClr val="000000"/>
                </a:solidFill>
                <a:uFill>
                  <a:solidFill>
                    <a:srgbClr val="FFFFFF"/>
                  </a:solidFill>
                </a:uFill>
                <a:latin typeface="Arial"/>
              </a:rPr>
              <a:t>www.tylervigen.com</a:t>
            </a:r>
            <a:r>
              <a:rPr lang="en-AU" sz="1400" b="0" strike="noStrike" spc="-1" dirty="0">
                <a:solidFill>
                  <a:srgbClr val="000000"/>
                </a:solidFill>
                <a:uFill>
                  <a:solidFill>
                    <a:srgbClr val="FFFFFF"/>
                  </a:solidFill>
                </a:uFill>
                <a:latin typeface="Arial"/>
              </a:rPr>
              <a: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085" y="1717957"/>
            <a:ext cx="4952726" cy="2441729"/>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61811" y="4018165"/>
            <a:ext cx="4549621" cy="3254555"/>
          </a:xfrm>
          <a:prstGeom prst="rect">
            <a:avLst/>
          </a:prstGeom>
        </p:spPr>
      </p:pic>
    </p:spTree>
    <p:extLst>
      <p:ext uri="{BB962C8B-B14F-4D97-AF65-F5344CB8AC3E}">
        <p14:creationId xmlns:p14="http://schemas.microsoft.com/office/powerpoint/2010/main" val="201221061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30</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challenges</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stretch>
            <a:fillRect/>
          </a:stretch>
        </p:blipFill>
        <p:spPr>
          <a:xfrm>
            <a:off x="605140" y="1936609"/>
            <a:ext cx="6566888" cy="35689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48154" y="1688980"/>
            <a:ext cx="774700" cy="4710176"/>
          </a:xfrm>
          <a:prstGeom prst="rect">
            <a:avLst/>
          </a:prstGeom>
        </p:spPr>
      </p:pic>
      <p:pic>
        <p:nvPicPr>
          <p:cNvPr id="5" name="Picture 4"/>
          <p:cNvPicPr>
            <a:picLocks noChangeAspect="1"/>
          </p:cNvPicPr>
          <p:nvPr/>
        </p:nvPicPr>
        <p:blipFill>
          <a:blip r:embed="rId5"/>
          <a:stretch>
            <a:fillRect/>
          </a:stretch>
        </p:blipFill>
        <p:spPr>
          <a:xfrm>
            <a:off x="8797587" y="1941167"/>
            <a:ext cx="1064326" cy="239713"/>
          </a:xfrm>
          <a:prstGeom prst="rect">
            <a:avLst/>
          </a:prstGeom>
        </p:spPr>
      </p:pic>
      <p:pic>
        <p:nvPicPr>
          <p:cNvPr id="6" name="Picture 5"/>
          <p:cNvPicPr>
            <a:picLocks noChangeAspect="1"/>
          </p:cNvPicPr>
          <p:nvPr/>
        </p:nvPicPr>
        <p:blipFill>
          <a:blip r:embed="rId6"/>
          <a:stretch>
            <a:fillRect/>
          </a:stretch>
        </p:blipFill>
        <p:spPr>
          <a:xfrm>
            <a:off x="8722854" y="3952162"/>
            <a:ext cx="1155240" cy="207351"/>
          </a:xfrm>
          <a:prstGeom prst="rect">
            <a:avLst/>
          </a:prstGeom>
        </p:spPr>
      </p:pic>
      <p:pic>
        <p:nvPicPr>
          <p:cNvPr id="7" name="Picture 6"/>
          <p:cNvPicPr>
            <a:picLocks noChangeAspect="1"/>
          </p:cNvPicPr>
          <p:nvPr/>
        </p:nvPicPr>
        <p:blipFill>
          <a:blip r:embed="rId7"/>
          <a:stretch>
            <a:fillRect/>
          </a:stretch>
        </p:blipFill>
        <p:spPr>
          <a:xfrm>
            <a:off x="8783710" y="2949786"/>
            <a:ext cx="906390" cy="211491"/>
          </a:xfrm>
          <a:prstGeom prst="rect">
            <a:avLst/>
          </a:prstGeom>
        </p:spPr>
      </p:pic>
      <p:sp>
        <p:nvSpPr>
          <p:cNvPr id="8" name="TextBox 7"/>
          <p:cNvSpPr txBox="1"/>
          <p:nvPr/>
        </p:nvSpPr>
        <p:spPr>
          <a:xfrm>
            <a:off x="516240" y="2828777"/>
            <a:ext cx="6655788" cy="2677656"/>
          </a:xfrm>
          <a:prstGeom prst="rect">
            <a:avLst/>
          </a:prstGeom>
          <a:noFill/>
        </p:spPr>
        <p:txBody>
          <a:bodyPr wrap="square" rtlCol="0">
            <a:spAutoFit/>
          </a:bodyPr>
          <a:lstStyle/>
          <a:p>
            <a:pPr marL="342900" indent="-342900">
              <a:buSzPct val="1050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We could map from observation to intervention via the do-calculus but,</a:t>
            </a:r>
          </a:p>
          <a:p>
            <a:pPr marL="342900" indent="-342900">
              <a:buSzPct val="1050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342900" indent="-342900">
              <a:buSzPct val="1050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Its no </a:t>
            </a:r>
            <a:r>
              <a:rPr lang="en-US" sz="2800" spc="-1" dirty="0">
                <a:solidFill>
                  <a:srgbClr val="000000"/>
                </a:solidFill>
                <a:uFill>
                  <a:solidFill>
                    <a:srgbClr val="FFFFFF"/>
                  </a:solidFill>
                </a:uFill>
                <a:latin typeface="Latin Modern Roman 10" charset="0"/>
                <a:ea typeface="Latin Modern Roman 10" charset="0"/>
                <a:cs typeface="Latin Modern Roman 10" charset="0"/>
              </a:rPr>
              <a:t>longer optimal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ignore the information intervening on one variable can provide about another. </a:t>
            </a:r>
          </a:p>
        </p:txBody>
      </p:sp>
    </p:spTree>
    <p:extLst>
      <p:ext uri="{BB962C8B-B14F-4D97-AF65-F5344CB8AC3E}">
        <p14:creationId xmlns:p14="http://schemas.microsoft.com/office/powerpoint/2010/main" val="86540799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7095886" y="4237024"/>
            <a:ext cx="2491994" cy="281677"/>
          </a:xfrm>
          <a:prstGeom prst="rect">
            <a:avLst/>
          </a:prstGeom>
          <a:solidFill>
            <a:srgbClr val="F928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31</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a:solidFill>
                  <a:srgbClr val="527688"/>
                </a:solidFill>
                <a:uFill>
                  <a:solidFill>
                    <a:srgbClr val="FFFFFF"/>
                  </a:solidFill>
                </a:uFill>
                <a:latin typeface="Arial"/>
              </a:rPr>
              <a:t>G</a:t>
            </a:r>
            <a:r>
              <a:rPr lang="en-AU" sz="3600" spc="-1" dirty="0" smtClean="0">
                <a:solidFill>
                  <a:srgbClr val="527688"/>
                </a:solidFill>
                <a:uFill>
                  <a:solidFill>
                    <a:srgbClr val="FFFFFF"/>
                  </a:solidFill>
                </a:uFill>
                <a:latin typeface="Arial"/>
              </a:rPr>
              <a:t>eneral graphs - challenges</a:t>
            </a:r>
            <a:endParaRPr lang="en-AU" sz="4640" b="0" strike="noStrike" spc="-1" dirty="0">
              <a:solidFill>
                <a:srgbClr val="000000"/>
              </a:solidFill>
              <a:uFill>
                <a:solidFill>
                  <a:srgbClr val="FFFFFF"/>
                </a:solidFill>
              </a:uFill>
              <a:latin typeface="Arial"/>
            </a:endParaRPr>
          </a:p>
        </p:txBody>
      </p:sp>
      <p:pic>
        <p:nvPicPr>
          <p:cNvPr id="10" name="Picture 9"/>
          <p:cNvPicPr>
            <a:picLocks noChangeAspect="1"/>
          </p:cNvPicPr>
          <p:nvPr/>
        </p:nvPicPr>
        <p:blipFill>
          <a:blip r:embed="rId3"/>
          <a:stretch>
            <a:fillRect/>
          </a:stretch>
        </p:blipFill>
        <p:spPr>
          <a:xfrm>
            <a:off x="516240" y="1767584"/>
            <a:ext cx="8930161" cy="692857"/>
          </a:xfrm>
          <a:prstGeom prst="rect">
            <a:avLst/>
          </a:prstGeom>
        </p:spPr>
      </p:pic>
      <p:sp>
        <p:nvSpPr>
          <p:cNvPr id="11" name="TextBox 10"/>
          <p:cNvSpPr txBox="1"/>
          <p:nvPr/>
        </p:nvSpPr>
        <p:spPr>
          <a:xfrm>
            <a:off x="516240" y="1676807"/>
            <a:ext cx="3149600" cy="461665"/>
          </a:xfrm>
          <a:prstGeom prst="rect">
            <a:avLst/>
          </a:prstGeom>
          <a:noFill/>
        </p:spPr>
        <p:txBody>
          <a:bodyPr wrap="square" rtlCol="0">
            <a:spAutoFit/>
          </a:bodyPr>
          <a:lstStyle/>
          <a:p>
            <a:pPr marL="285750" indent="-285750">
              <a:buFont typeface="Arial" charset="0"/>
              <a:buChar char="•"/>
            </a:pPr>
            <a:r>
              <a:rPr lang="en-US" sz="2400" smtClean="0"/>
              <a:t> </a:t>
            </a:r>
            <a:endParaRPr lang="en-US" sz="2400"/>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720" y="2741327"/>
            <a:ext cx="2508920" cy="3177965"/>
          </a:xfrm>
          <a:prstGeom prst="rect">
            <a:avLst/>
          </a:prstGeom>
        </p:spPr>
      </p:pic>
      <p:pic>
        <p:nvPicPr>
          <p:cNvPr id="13" name="Picture 12"/>
          <p:cNvPicPr>
            <a:picLocks noChangeAspect="1"/>
          </p:cNvPicPr>
          <p:nvPr/>
        </p:nvPicPr>
        <p:blipFill>
          <a:blip r:embed="rId5"/>
          <a:stretch>
            <a:fillRect/>
          </a:stretch>
        </p:blipFill>
        <p:spPr>
          <a:xfrm>
            <a:off x="3443640" y="3822942"/>
            <a:ext cx="6144240" cy="695759"/>
          </a:xfrm>
          <a:prstGeom prst="rect">
            <a:avLst/>
          </a:prstGeom>
        </p:spPr>
      </p:pic>
      <p:pic>
        <p:nvPicPr>
          <p:cNvPr id="17" name="Picture 16"/>
          <p:cNvPicPr>
            <a:picLocks noChangeAspect="1"/>
          </p:cNvPicPr>
          <p:nvPr/>
        </p:nvPicPr>
        <p:blipFill>
          <a:blip r:embed="rId6"/>
          <a:stretch>
            <a:fillRect/>
          </a:stretch>
        </p:blipFill>
        <p:spPr>
          <a:xfrm>
            <a:off x="516240" y="5554172"/>
            <a:ext cx="1591960" cy="229686"/>
          </a:xfrm>
          <a:prstGeom prst="rect">
            <a:avLst/>
          </a:prstGeom>
        </p:spPr>
      </p:pic>
    </p:spTree>
    <p:extLst>
      <p:ext uri="{BB962C8B-B14F-4D97-AF65-F5344CB8AC3E}">
        <p14:creationId xmlns:p14="http://schemas.microsoft.com/office/powerpoint/2010/main" val="13196592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241300" y="1663700"/>
            <a:ext cx="9011420" cy="1079500"/>
          </a:xfrm>
          <a:prstGeom prst="rect">
            <a:avLst/>
          </a:prstGeom>
          <a:solidFill>
            <a:schemeClr val="accent6">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32</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stretch>
            <a:fillRect/>
          </a:stretch>
        </p:blipFill>
        <p:spPr>
          <a:xfrm>
            <a:off x="516240" y="1813000"/>
            <a:ext cx="8204200" cy="774700"/>
          </a:xfrm>
          <a:prstGeom prst="rect">
            <a:avLst/>
          </a:prstGeom>
        </p:spPr>
      </p:pic>
      <p:pic>
        <p:nvPicPr>
          <p:cNvPr id="7" name="Picture 6"/>
          <p:cNvPicPr>
            <a:picLocks noChangeAspect="1"/>
          </p:cNvPicPr>
          <p:nvPr/>
        </p:nvPicPr>
        <p:blipFill>
          <a:blip r:embed="rId4"/>
          <a:stretch>
            <a:fillRect/>
          </a:stretch>
        </p:blipFill>
        <p:spPr>
          <a:xfrm>
            <a:off x="468720" y="3026865"/>
            <a:ext cx="7061200" cy="342900"/>
          </a:xfrm>
          <a:prstGeom prst="rect">
            <a:avLst/>
          </a:prstGeom>
        </p:spPr>
      </p:pic>
      <p:pic>
        <p:nvPicPr>
          <p:cNvPr id="12" name="Picture 11"/>
          <p:cNvPicPr>
            <a:picLocks noChangeAspect="1"/>
          </p:cNvPicPr>
          <p:nvPr/>
        </p:nvPicPr>
        <p:blipFill>
          <a:blip r:embed="rId5"/>
          <a:stretch>
            <a:fillRect/>
          </a:stretch>
        </p:blipFill>
        <p:spPr>
          <a:xfrm>
            <a:off x="516240" y="3854705"/>
            <a:ext cx="7416800" cy="2946400"/>
          </a:xfrm>
          <a:prstGeom prst="rect">
            <a:avLst/>
          </a:prstGeom>
        </p:spPr>
      </p:pic>
    </p:spTree>
    <p:extLst>
      <p:ext uri="{BB962C8B-B14F-4D97-AF65-F5344CB8AC3E}">
        <p14:creationId xmlns:p14="http://schemas.microsoft.com/office/powerpoint/2010/main" val="211324629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a:xfrm>
            <a:off x="4249272" y="6417100"/>
            <a:ext cx="1008528" cy="45162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2707341" y="6448477"/>
            <a:ext cx="884338"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2615828" y="2114534"/>
            <a:ext cx="884338"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64777" y="5341336"/>
            <a:ext cx="884338"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stretch>
            <a:fillRect/>
          </a:stretch>
        </p:blipFill>
        <p:spPr>
          <a:xfrm>
            <a:off x="598790" y="5064980"/>
            <a:ext cx="6921500" cy="977900"/>
          </a:xfrm>
          <a:prstGeom prst="rect">
            <a:avLst/>
          </a:prstGeom>
        </p:spPr>
      </p:pic>
      <p:pic>
        <p:nvPicPr>
          <p:cNvPr id="4" name="Picture 3"/>
          <p:cNvPicPr>
            <a:picLocks noChangeAspect="1"/>
          </p:cNvPicPr>
          <p:nvPr/>
        </p:nvPicPr>
        <p:blipFill>
          <a:blip r:embed="rId4"/>
          <a:stretch>
            <a:fillRect/>
          </a:stretch>
        </p:blipFill>
        <p:spPr>
          <a:xfrm>
            <a:off x="516240" y="1991420"/>
            <a:ext cx="5156200" cy="1168400"/>
          </a:xfrm>
          <a:prstGeom prst="rect">
            <a:avLst/>
          </a:prstGeom>
        </p:spPr>
      </p:pic>
      <p:pic>
        <p:nvPicPr>
          <p:cNvPr id="5" name="Picture 4"/>
          <p:cNvPicPr>
            <a:picLocks noChangeAspect="1"/>
          </p:cNvPicPr>
          <p:nvPr/>
        </p:nvPicPr>
        <p:blipFill>
          <a:blip r:embed="rId5"/>
          <a:stretch>
            <a:fillRect/>
          </a:stretch>
        </p:blipFill>
        <p:spPr>
          <a:xfrm>
            <a:off x="516240" y="6458578"/>
            <a:ext cx="3022600" cy="685800"/>
          </a:xfrm>
          <a:prstGeom prst="rect">
            <a:avLst/>
          </a:prstGeom>
        </p:spPr>
      </p:pic>
      <p:pic>
        <p:nvPicPr>
          <p:cNvPr id="16" name="Picture 15"/>
          <p:cNvPicPr>
            <a:picLocks noChangeAspect="1"/>
          </p:cNvPicPr>
          <p:nvPr/>
        </p:nvPicPr>
        <p:blipFill>
          <a:blip r:embed="rId6"/>
          <a:stretch>
            <a:fillRect/>
          </a:stretch>
        </p:blipFill>
        <p:spPr>
          <a:xfrm>
            <a:off x="4265748" y="6458578"/>
            <a:ext cx="2019300" cy="393700"/>
          </a:xfrm>
          <a:prstGeom prst="rect">
            <a:avLst/>
          </a:prstGeom>
        </p:spPr>
      </p:pic>
      <p:pic>
        <p:nvPicPr>
          <p:cNvPr id="20" name="Picture 19"/>
          <p:cNvPicPr>
            <a:picLocks noChangeAspect="1"/>
          </p:cNvPicPr>
          <p:nvPr/>
        </p:nvPicPr>
        <p:blipFill>
          <a:blip r:embed="rId7"/>
          <a:stretch>
            <a:fillRect/>
          </a:stretch>
        </p:blipFill>
        <p:spPr>
          <a:xfrm>
            <a:off x="516240" y="3488620"/>
            <a:ext cx="2857500" cy="1168400"/>
          </a:xfrm>
          <a:prstGeom prst="rect">
            <a:avLst/>
          </a:prstGeom>
        </p:spPr>
      </p:pic>
      <p:sp>
        <p:nvSpPr>
          <p:cNvPr id="23" name="TextBox 22"/>
          <p:cNvSpPr txBox="1"/>
          <p:nvPr/>
        </p:nvSpPr>
        <p:spPr>
          <a:xfrm>
            <a:off x="4608863" y="3888154"/>
            <a:ext cx="3481137" cy="369332"/>
          </a:xfrm>
          <a:prstGeom prst="rect">
            <a:avLst/>
          </a:prstGeom>
          <a:noFill/>
        </p:spPr>
        <p:txBody>
          <a:bodyPr wrap="square" rtlCol="0">
            <a:spAutoFit/>
          </a:bodyPr>
          <a:lstStyle/>
          <a:p>
            <a:r>
              <a:rPr lang="en-US" smtClean="0"/>
              <a:t>Standard lower bound</a:t>
            </a:r>
            <a:endParaRPr lang="en-US"/>
          </a:p>
        </p:txBody>
      </p:sp>
      <p:sp>
        <p:nvSpPr>
          <p:cNvPr id="27" name="TextBox 26"/>
          <p:cNvSpPr txBox="1"/>
          <p:nvPr/>
        </p:nvSpPr>
        <p:spPr>
          <a:xfrm>
            <a:off x="6660313" y="2395830"/>
            <a:ext cx="3481137" cy="369332"/>
          </a:xfrm>
          <a:prstGeom prst="rect">
            <a:avLst/>
          </a:prstGeom>
          <a:noFill/>
        </p:spPr>
        <p:txBody>
          <a:bodyPr wrap="square" rtlCol="0">
            <a:spAutoFit/>
          </a:bodyPr>
          <a:lstStyle/>
          <a:p>
            <a:r>
              <a:rPr lang="en-US" dirty="0" smtClean="0"/>
              <a:t>General CB upper bound</a:t>
            </a:r>
            <a:endParaRPr lang="en-US" dirty="0"/>
          </a:p>
        </p:txBody>
      </p:sp>
      <p:cxnSp>
        <p:nvCxnSpPr>
          <p:cNvPr id="25" name="Straight Arrow Connector 24"/>
          <p:cNvCxnSpPr>
            <a:stCxn id="27" idx="1"/>
          </p:cNvCxnSpPr>
          <p:nvPr/>
        </p:nvCxnSpPr>
        <p:spPr>
          <a:xfrm flipH="1">
            <a:off x="5949282" y="2580496"/>
            <a:ext cx="711031" cy="12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H="1">
            <a:off x="3827684" y="4072820"/>
            <a:ext cx="7811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338293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1721223" y="2139173"/>
            <a:ext cx="812621"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4536" y="3425568"/>
            <a:ext cx="6167628" cy="3499866"/>
          </a:xfrm>
          <a:prstGeom prst="rect">
            <a:avLst/>
          </a:prstGeom>
        </p:spPr>
      </p:pic>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4"/>
          <a:stretch>
            <a:fillRect/>
          </a:stretch>
        </p:blipFill>
        <p:spPr>
          <a:xfrm>
            <a:off x="1767773" y="1907640"/>
            <a:ext cx="6221195" cy="87895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6240" y="3211002"/>
            <a:ext cx="4830120" cy="3522518"/>
          </a:xfrm>
          <a:prstGeom prst="rect">
            <a:avLst/>
          </a:prstGeom>
        </p:spPr>
      </p:pic>
    </p:spTree>
    <p:extLst>
      <p:ext uri="{BB962C8B-B14F-4D97-AF65-F5344CB8AC3E}">
        <p14:creationId xmlns:p14="http://schemas.microsoft.com/office/powerpoint/2010/main" val="46907360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35</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Experiments</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593" y="2354728"/>
            <a:ext cx="9365969" cy="4013987"/>
          </a:xfrm>
          <a:prstGeom prst="rect">
            <a:avLst/>
          </a:prstGeom>
        </p:spPr>
      </p:pic>
    </p:spTree>
    <p:extLst>
      <p:ext uri="{BB962C8B-B14F-4D97-AF65-F5344CB8AC3E}">
        <p14:creationId xmlns:p14="http://schemas.microsoft.com/office/powerpoint/2010/main" val="17641313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3258672" y="4931676"/>
            <a:ext cx="1407458" cy="59954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3307977" y="4254841"/>
            <a:ext cx="1331257" cy="599547"/>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2608731" y="2036076"/>
            <a:ext cx="884338" cy="40105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36</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Quantifying the value of intervention</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stretch>
            <a:fillRect/>
          </a:stretch>
        </p:blipFill>
        <p:spPr>
          <a:xfrm>
            <a:off x="516240" y="1907640"/>
            <a:ext cx="5156200" cy="1168400"/>
          </a:xfrm>
          <a:prstGeom prst="rect">
            <a:avLst/>
          </a:prstGeom>
        </p:spPr>
      </p:pic>
      <p:sp>
        <p:nvSpPr>
          <p:cNvPr id="3" name="Right Arrow 2"/>
          <p:cNvSpPr/>
          <p:nvPr/>
        </p:nvSpPr>
        <p:spPr>
          <a:xfrm rot="10800000">
            <a:off x="5903494" y="2391479"/>
            <a:ext cx="689811" cy="15510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4"/>
          <a:stretch>
            <a:fillRect/>
          </a:stretch>
        </p:blipFill>
        <p:spPr>
          <a:xfrm>
            <a:off x="6923601" y="2278532"/>
            <a:ext cx="2349500" cy="381000"/>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2060" y="3898232"/>
            <a:ext cx="4957429" cy="3374488"/>
          </a:xfrm>
          <a:prstGeom prst="rect">
            <a:avLst/>
          </a:prstGeom>
        </p:spPr>
      </p:pic>
      <p:pic>
        <p:nvPicPr>
          <p:cNvPr id="10" name="Picture 9"/>
          <p:cNvPicPr>
            <a:picLocks noChangeAspect="1"/>
          </p:cNvPicPr>
          <p:nvPr/>
        </p:nvPicPr>
        <p:blipFill>
          <a:blip r:embed="rId6"/>
          <a:stretch>
            <a:fillRect/>
          </a:stretch>
        </p:blipFill>
        <p:spPr>
          <a:xfrm>
            <a:off x="2744540" y="4323893"/>
            <a:ext cx="1929951" cy="1142531"/>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8720" y="3843057"/>
            <a:ext cx="2198912" cy="2104202"/>
          </a:xfrm>
          <a:prstGeom prst="rect">
            <a:avLst/>
          </a:prstGeom>
        </p:spPr>
      </p:pic>
      <p:pic>
        <p:nvPicPr>
          <p:cNvPr id="12" name="Picture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72440" y="2895606"/>
            <a:ext cx="3393341" cy="1076302"/>
          </a:xfrm>
          <a:prstGeom prst="rect">
            <a:avLst/>
          </a:prstGeom>
        </p:spPr>
      </p:pic>
    </p:spTree>
    <p:extLst>
      <p:ext uri="{BB962C8B-B14F-4D97-AF65-F5344CB8AC3E}">
        <p14:creationId xmlns:p14="http://schemas.microsoft.com/office/powerpoint/2010/main" val="128996606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37</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516240" y="676328"/>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Conclusion</a:t>
            </a:r>
            <a:endParaRPr lang="en-AU" sz="4640" b="0" strike="noStrike" spc="-1" dirty="0">
              <a:solidFill>
                <a:srgbClr val="000000"/>
              </a:solidFill>
              <a:uFill>
                <a:solidFill>
                  <a:srgbClr val="FFFFFF"/>
                </a:solidFill>
              </a:uFill>
              <a:latin typeface="Arial"/>
            </a:endParaRPr>
          </a:p>
        </p:txBody>
      </p:sp>
      <p:sp>
        <p:nvSpPr>
          <p:cNvPr id="6" name="Rectangle 5"/>
          <p:cNvSpPr/>
          <p:nvPr/>
        </p:nvSpPr>
        <p:spPr>
          <a:xfrm>
            <a:off x="762715" y="1684676"/>
            <a:ext cx="8677120" cy="5447645"/>
          </a:xfrm>
          <a:prstGeom prst="rect">
            <a:avLst/>
          </a:prstGeom>
        </p:spPr>
        <p:txBody>
          <a:bodyPr wrap="square">
            <a:spAutoFit/>
          </a:bodyPr>
          <a:lstStyle/>
          <a:p>
            <a:pPr marL="457200" indent="-457200">
              <a:buFont typeface="Wingdings" charset="2"/>
              <a:buChar char="v"/>
            </a:pPr>
            <a:r>
              <a:rPr lang="en-US" sz="2000" spc="-1" dirty="0" smtClean="0">
                <a:solidFill>
                  <a:srgbClr val="000000"/>
                </a:solidFill>
                <a:uFill>
                  <a:solidFill>
                    <a:srgbClr val="FFFFFF"/>
                  </a:solidFill>
                </a:uFill>
                <a:latin typeface="Latin Modern Roman 10" charset="0"/>
                <a:ea typeface="Latin Modern Roman 10" charset="0"/>
                <a:cs typeface="Latin Modern Roman 10" charset="0"/>
              </a:rPr>
              <a:t>What is causality? </a:t>
            </a:r>
          </a:p>
          <a:p>
            <a:pPr marL="914400" lvl="1" indent="-457200">
              <a:buFont typeface="Wingdings" charset="2"/>
              <a:buChar char="Ø"/>
            </a:pPr>
            <a:r>
              <a:rPr lang="en-US"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Predicting the outcome of interventions</a:t>
            </a:r>
            <a:endParaRPr lang="en-US" sz="20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000" spc="-1" dirty="0" smtClean="0">
                <a:solidFill>
                  <a:srgbClr val="000000"/>
                </a:solidFill>
                <a:uFill>
                  <a:solidFill>
                    <a:srgbClr val="FFFFFF"/>
                  </a:solidFill>
                </a:uFill>
                <a:latin typeface="Latin Modern Roman 10" charset="0"/>
                <a:ea typeface="Latin Modern Roman 10" charset="0"/>
                <a:cs typeface="Latin Modern Roman 10" charset="0"/>
              </a:rPr>
              <a:t>Why should we care in machine learning?</a:t>
            </a:r>
          </a:p>
          <a:p>
            <a:pPr marL="914400" lvl="1" indent="-457200">
              <a:buFont typeface="Wingdings" charset="2"/>
              <a:buChar char="Ø"/>
            </a:pPr>
            <a:r>
              <a:rPr lang="en-US"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Because we want to act in response to our models</a:t>
            </a:r>
            <a:endParaRPr lang="en-US" sz="20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000" spc="-1" dirty="0" smtClean="0">
                <a:solidFill>
                  <a:srgbClr val="000000"/>
                </a:solidFill>
                <a:uFill>
                  <a:solidFill>
                    <a:srgbClr val="FFFFFF"/>
                  </a:solidFill>
                </a:uFill>
                <a:latin typeface="Latin Modern Roman 10" charset="0"/>
                <a:ea typeface="Latin Modern Roman 10" charset="0"/>
                <a:cs typeface="Latin Modern Roman 10" charset="0"/>
              </a:rPr>
              <a:t>Observational causal inference</a:t>
            </a:r>
          </a:p>
          <a:p>
            <a:pPr marL="914400" lvl="1" indent="-457200">
              <a:buFont typeface="Wingdings" charset="2"/>
              <a:buChar char="Ø"/>
            </a:pPr>
            <a:r>
              <a:rPr lang="en-US"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Leveraging invariance assumptions to map from properties from a system pre-intervention to the system post-intervention</a:t>
            </a:r>
            <a:endParaRPr lang="en-US"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000" spc="-1" dirty="0" smtClean="0">
                <a:solidFill>
                  <a:srgbClr val="000000"/>
                </a:solidFill>
                <a:uFill>
                  <a:solidFill>
                    <a:srgbClr val="FFFFFF"/>
                  </a:solidFill>
                </a:uFill>
                <a:latin typeface="Latin Modern Roman 10" charset="0"/>
                <a:ea typeface="Latin Modern Roman 10" charset="0"/>
                <a:cs typeface="Latin Modern Roman 10" charset="0"/>
              </a:rPr>
              <a:t>Interventional causal inference</a:t>
            </a:r>
          </a:p>
          <a:p>
            <a:pPr marL="914400" lvl="1" indent="-457200">
              <a:buFont typeface="Wingdings" charset="2"/>
              <a:buChar char="Ø"/>
            </a:pPr>
            <a:r>
              <a:rPr lang="en-US"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Learning by doing</a:t>
            </a:r>
            <a:endParaRPr lang="en-US"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000" spc="-1" dirty="0" smtClean="0">
                <a:solidFill>
                  <a:srgbClr val="000000"/>
                </a:solidFill>
                <a:uFill>
                  <a:solidFill>
                    <a:srgbClr val="FFFFFF"/>
                  </a:solidFill>
                </a:uFill>
                <a:latin typeface="Latin Modern Roman 10" charset="0"/>
                <a:ea typeface="Latin Modern Roman 10" charset="0"/>
                <a:cs typeface="Latin Modern Roman 10" charset="0"/>
              </a:rPr>
              <a:t>A unified approach - Causal Bandits</a:t>
            </a:r>
          </a:p>
          <a:p>
            <a:pPr lvl="2" indent="-457200">
              <a:buFont typeface="Wingdings" charset="2"/>
              <a:buChar char="Ø"/>
            </a:pPr>
            <a:r>
              <a:rPr lang="en-AU"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Bandits </a:t>
            </a:r>
            <a:r>
              <a:rPr lang="en-AU"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rPr>
              <a:t>and </a:t>
            </a:r>
            <a:r>
              <a:rPr lang="en-AU"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causal observational </a:t>
            </a:r>
            <a:r>
              <a:rPr lang="en-AU"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rPr>
              <a:t>inference fundamentally solve the same problem – learning to </a:t>
            </a:r>
            <a:r>
              <a:rPr lang="en-AU" sz="20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intervene</a:t>
            </a:r>
          </a:p>
          <a:p>
            <a:pPr lvl="2" indent="-457200">
              <a:buFont typeface="Wingdings" charset="2"/>
              <a:buChar char="Ø"/>
            </a:pPr>
            <a:r>
              <a:rPr lang="en-AU"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rPr>
              <a:t>Adding structure to bandit problems with causal graphical models allows us to explore large action spaces much more quickly</a:t>
            </a:r>
            <a:r>
              <a:rPr lang="en-US" sz="2000" spc="-1" dirty="0">
                <a:solidFill>
                  <a:schemeClr val="accent6">
                    <a:lumMod val="75000"/>
                  </a:schemeClr>
                </a:solidFill>
                <a:uFill>
                  <a:solidFill>
                    <a:srgbClr val="FFFFFF"/>
                  </a:solidFill>
                </a:uFill>
                <a:latin typeface="Latin Modern Roman 10" charset="0"/>
                <a:ea typeface="Latin Modern Roman 10" charset="0"/>
                <a:cs typeface="Latin Modern Roman 10" charset="0"/>
              </a:rPr>
              <a:t> </a:t>
            </a: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178270638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38</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3" name="TextShape 3"/>
          <p:cNvSpPr txBox="1"/>
          <p:nvPr/>
        </p:nvSpPr>
        <p:spPr>
          <a:xfrm>
            <a:off x="503640" y="1907640"/>
            <a:ext cx="9071640" cy="5365080"/>
          </a:xfrm>
          <a:prstGeom prst="rect">
            <a:avLst/>
          </a:prstGeom>
          <a:noFill/>
          <a:ln>
            <a:noFill/>
          </a:ln>
        </p:spPr>
        <p:txBody>
          <a:bodyPr/>
          <a:lstStyle/>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Relaxing the assumption that the interventional distributions are known</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C</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ontextual causal bandit problems</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C</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umulative regret</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E</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xtensions to MDPs</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C</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onnections between causal effect estimation and off-policy evaluation </a:t>
            </a:r>
            <a:endParaRPr lang="en-AU" sz="2800" b="0" strike="noStrike"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Open questions</a:t>
            </a:r>
            <a:endParaRPr lang="en-AU" sz="464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2555291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39</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Questions</a:t>
            </a:r>
            <a:endParaRPr lang="en-AU" sz="4640" b="0" strike="noStrike" spc="-1" dirty="0">
              <a:solidFill>
                <a:srgbClr val="000000"/>
              </a:solidFill>
              <a:uFill>
                <a:solidFill>
                  <a:srgbClr val="FFFFFF"/>
                </a:solidFill>
              </a:uFill>
              <a:latin typeface="Arial"/>
            </a:endParaRPr>
          </a:p>
        </p:txBody>
      </p:sp>
      <p:sp>
        <p:nvSpPr>
          <p:cNvPr id="3" name="TextBox 2"/>
          <p:cNvSpPr txBox="1"/>
          <p:nvPr/>
        </p:nvSpPr>
        <p:spPr>
          <a:xfrm>
            <a:off x="3908981" y="1985760"/>
            <a:ext cx="5021179" cy="4708981"/>
          </a:xfrm>
          <a:prstGeom prst="rect">
            <a:avLst/>
          </a:prstGeom>
          <a:noFill/>
        </p:spPr>
        <p:txBody>
          <a:bodyPr wrap="square" rtlCol="0">
            <a:spAutoFit/>
          </a:bodyPr>
          <a:lstStyle/>
          <a:p>
            <a:r>
              <a:rPr lang="en-US" sz="30000" dirty="0" smtClean="0">
                <a:latin typeface="Latin Modern Roman 10" charset="0"/>
                <a:ea typeface="Latin Modern Roman 10" charset="0"/>
                <a:cs typeface="Latin Modern Roman 10" charset="0"/>
              </a:rPr>
              <a:t>?</a:t>
            </a:r>
            <a:endParaRPr lang="en-US" sz="30000" dirty="0">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4694583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Shape 1"/>
          <p:cNvSpPr txBox="1"/>
          <p:nvPr/>
        </p:nvSpPr>
        <p:spPr>
          <a:xfrm>
            <a:off x="8930160" y="7272720"/>
            <a:ext cx="645120" cy="237600"/>
          </a:xfrm>
          <a:prstGeom prst="rect">
            <a:avLst/>
          </a:prstGeom>
          <a:noFill/>
          <a:ln>
            <a:noFill/>
          </a:ln>
        </p:spPr>
        <p:txBody>
          <a:bodyPr/>
          <a:lstStyle/>
          <a:p>
            <a:pPr algn="r">
              <a:lnSpc>
                <a:spcPct val="100000"/>
              </a:lnSpc>
            </a:pPr>
            <a:fld id="{433DEE3F-89DE-48A2-8487-F81E1AC47ACB}" type="slidenum">
              <a:rPr lang="en-AU" sz="1400" b="0" strike="noStrike" spc="-1">
                <a:solidFill>
                  <a:srgbClr val="000000"/>
                </a:solidFill>
                <a:uFill>
                  <a:solidFill>
                    <a:srgbClr val="FFFFFF"/>
                  </a:solidFill>
                </a:uFill>
                <a:latin typeface="Arial"/>
                <a:ea typeface="Arial"/>
              </a:rPr>
              <a:t>4</a:t>
            </a:fld>
            <a:endParaRPr lang="en-AU" sz="1540" b="0" strike="noStrike" spc="-1">
              <a:solidFill>
                <a:srgbClr val="000000"/>
              </a:solidFill>
              <a:uFill>
                <a:solidFill>
                  <a:srgbClr val="FFFFFF"/>
                </a:solidFill>
              </a:uFill>
              <a:latin typeface="Times New Roman"/>
            </a:endParaRPr>
          </a:p>
        </p:txBody>
      </p:sp>
      <p:sp>
        <p:nvSpPr>
          <p:cNvPr id="95"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7"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When </a:t>
            </a:r>
            <a:r>
              <a:rPr lang="en-AU" sz="3600" b="0" strike="noStrike" spc="-1" dirty="0">
                <a:solidFill>
                  <a:srgbClr val="527688"/>
                </a:solidFill>
                <a:uFill>
                  <a:solidFill>
                    <a:srgbClr val="FFFFFF"/>
                  </a:solidFill>
                </a:uFill>
                <a:latin typeface="Arial"/>
              </a:rPr>
              <a:t>do we </a:t>
            </a:r>
            <a:r>
              <a:rPr lang="en-AU" sz="3600" b="0" strike="noStrike" spc="-1" dirty="0" smtClean="0">
                <a:solidFill>
                  <a:srgbClr val="527688"/>
                </a:solidFill>
                <a:uFill>
                  <a:solidFill>
                    <a:srgbClr val="FFFFFF"/>
                  </a:solidFill>
                </a:uFill>
                <a:latin typeface="Arial"/>
              </a:rPr>
              <a:t>care about causality?</a:t>
            </a:r>
            <a:endParaRPr lang="en-AU" sz="4640" b="0" strike="noStrike" spc="-1" dirty="0">
              <a:solidFill>
                <a:srgbClr val="000000"/>
              </a:solidFill>
              <a:uFill>
                <a:solidFill>
                  <a:srgbClr val="FFFFFF"/>
                </a:solidFill>
              </a:uFill>
              <a:latin typeface="Arial"/>
            </a:endParaRPr>
          </a:p>
        </p:txBody>
      </p:sp>
      <p:sp>
        <p:nvSpPr>
          <p:cNvPr id="2" name="Rectangle 1"/>
          <p:cNvSpPr/>
          <p:nvPr/>
        </p:nvSpPr>
        <p:spPr>
          <a:xfrm>
            <a:off x="516240" y="1985760"/>
            <a:ext cx="8659844" cy="3108543"/>
          </a:xfrm>
          <a:prstGeom prst="rect">
            <a:avLst/>
          </a:prstGeom>
        </p:spPr>
        <p:txBody>
          <a:bodyPr wrap="square">
            <a:spAutoFit/>
          </a:bodyPr>
          <a:lstStyle/>
          <a:p>
            <a:pPr marL="457200" indent="-457200">
              <a:buFont typeface="Arial" charset="0"/>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Forecasting the weather</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Image classification</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Predicting which patients are at risk of death from pneumonia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92645556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40</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8"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The do calculus (simplified)</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720" y="1907640"/>
            <a:ext cx="9094575" cy="4176920"/>
          </a:xfrm>
          <a:prstGeom prst="rect">
            <a:avLst/>
          </a:prstGeom>
        </p:spPr>
      </p:pic>
    </p:spTree>
    <p:extLst>
      <p:ext uri="{BB962C8B-B14F-4D97-AF65-F5344CB8AC3E}">
        <p14:creationId xmlns:p14="http://schemas.microsoft.com/office/powerpoint/2010/main" val="43836194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41</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Pesky statistical issues</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290" y="3693375"/>
            <a:ext cx="8590430" cy="3579345"/>
          </a:xfrm>
          <a:prstGeom prst="rect">
            <a:avLst/>
          </a:prstGeom>
        </p:spPr>
      </p:pic>
      <p:pic>
        <p:nvPicPr>
          <p:cNvPr id="3" name="Picture 2"/>
          <p:cNvPicPr>
            <a:picLocks noChangeAspect="1"/>
          </p:cNvPicPr>
          <p:nvPr/>
        </p:nvPicPr>
        <p:blipFill>
          <a:blip r:embed="rId4"/>
          <a:stretch>
            <a:fillRect/>
          </a:stretch>
        </p:blipFill>
        <p:spPr>
          <a:xfrm>
            <a:off x="2958580" y="2337899"/>
            <a:ext cx="6413500" cy="393700"/>
          </a:xfrm>
          <a:prstGeom prst="rect">
            <a:avLst/>
          </a:prstGeom>
        </p:spPr>
      </p:pic>
      <p:sp>
        <p:nvSpPr>
          <p:cNvPr id="8" name="TextBox 7"/>
          <p:cNvSpPr txBox="1"/>
          <p:nvPr/>
        </p:nvSpPr>
        <p:spPr>
          <a:xfrm>
            <a:off x="330567" y="2264002"/>
            <a:ext cx="2628013" cy="523220"/>
          </a:xfrm>
          <a:prstGeom prst="rect">
            <a:avLst/>
          </a:prstGeom>
          <a:noFill/>
        </p:spPr>
        <p:txBody>
          <a:bodyPr wrap="square" rtlCol="0">
            <a:spAutoFit/>
          </a:bodyPr>
          <a:lstStyle/>
          <a:p>
            <a:pPr marL="108000">
              <a:buClr>
                <a:srgbClr val="000000"/>
              </a:buClr>
              <a:buSzPct val="45000"/>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Training data</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4" name="Picture 3"/>
          <p:cNvPicPr>
            <a:picLocks noChangeAspect="1"/>
          </p:cNvPicPr>
          <p:nvPr/>
        </p:nvPicPr>
        <p:blipFill>
          <a:blip r:embed="rId5"/>
          <a:stretch>
            <a:fillRect/>
          </a:stretch>
        </p:blipFill>
        <p:spPr>
          <a:xfrm>
            <a:off x="2958580" y="2960025"/>
            <a:ext cx="6616700" cy="393700"/>
          </a:xfrm>
          <a:prstGeom prst="rect">
            <a:avLst/>
          </a:prstGeom>
        </p:spPr>
      </p:pic>
      <p:sp>
        <p:nvSpPr>
          <p:cNvPr id="11" name="TextBox 10"/>
          <p:cNvSpPr txBox="1"/>
          <p:nvPr/>
        </p:nvSpPr>
        <p:spPr>
          <a:xfrm>
            <a:off x="972250" y="2861119"/>
            <a:ext cx="2628013" cy="523220"/>
          </a:xfrm>
          <a:prstGeom prst="rect">
            <a:avLst/>
          </a:prstGeom>
          <a:noFill/>
        </p:spPr>
        <p:txBody>
          <a:bodyPr wrap="square" rtlCol="0">
            <a:spAutoFit/>
          </a:bodyPr>
          <a:lstStyle/>
          <a:p>
            <a:pPr marL="108000">
              <a:buClr>
                <a:srgbClr val="000000"/>
              </a:buClr>
              <a:buSzPct val="45000"/>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Test data</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21137" y="1061703"/>
            <a:ext cx="3350943" cy="1038596"/>
          </a:xfrm>
          <a:prstGeom prst="rect">
            <a:avLst/>
          </a:prstGeom>
        </p:spPr>
      </p:pic>
    </p:spTree>
    <p:extLst>
      <p:ext uri="{BB962C8B-B14F-4D97-AF65-F5344CB8AC3E}">
        <p14:creationId xmlns:p14="http://schemas.microsoft.com/office/powerpoint/2010/main" val="16576872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Shape 1"/>
          <p:cNvSpPr txBox="1"/>
          <p:nvPr/>
        </p:nvSpPr>
        <p:spPr>
          <a:xfrm>
            <a:off x="8930160" y="7272720"/>
            <a:ext cx="645120" cy="237600"/>
          </a:xfrm>
          <a:prstGeom prst="rect">
            <a:avLst/>
          </a:prstGeom>
          <a:noFill/>
          <a:ln>
            <a:noFill/>
          </a:ln>
        </p:spPr>
        <p:txBody>
          <a:bodyPr/>
          <a:lstStyle/>
          <a:p>
            <a:pPr algn="r">
              <a:lnSpc>
                <a:spcPct val="100000"/>
              </a:lnSpc>
            </a:pPr>
            <a:fld id="{433DEE3F-89DE-48A2-8487-F81E1AC47ACB}" type="slidenum">
              <a:rPr lang="en-AU" sz="1400" b="0" strike="noStrike" spc="-1">
                <a:solidFill>
                  <a:srgbClr val="000000"/>
                </a:solidFill>
                <a:uFill>
                  <a:solidFill>
                    <a:srgbClr val="FFFFFF"/>
                  </a:solidFill>
                </a:uFill>
                <a:latin typeface="Arial"/>
                <a:ea typeface="Arial"/>
              </a:rPr>
              <a:t>5</a:t>
            </a:fld>
            <a:endParaRPr lang="en-AU" sz="1540" b="0" strike="noStrike" spc="-1">
              <a:solidFill>
                <a:srgbClr val="000000"/>
              </a:solidFill>
              <a:uFill>
                <a:solidFill>
                  <a:srgbClr val="FFFFFF"/>
                </a:solidFill>
              </a:uFill>
              <a:latin typeface="Times New Roman"/>
            </a:endParaRPr>
          </a:p>
        </p:txBody>
      </p:sp>
      <p:sp>
        <p:nvSpPr>
          <p:cNvPr id="95"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7"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When </a:t>
            </a:r>
            <a:r>
              <a:rPr lang="en-AU" sz="3600" b="0" strike="noStrike" spc="-1" dirty="0">
                <a:solidFill>
                  <a:srgbClr val="527688"/>
                </a:solidFill>
                <a:uFill>
                  <a:solidFill>
                    <a:srgbClr val="FFFFFF"/>
                  </a:solidFill>
                </a:uFill>
                <a:latin typeface="Arial"/>
              </a:rPr>
              <a:t>do we </a:t>
            </a:r>
            <a:r>
              <a:rPr lang="en-AU" sz="3600" b="0" strike="noStrike" spc="-1" dirty="0" smtClean="0">
                <a:solidFill>
                  <a:srgbClr val="527688"/>
                </a:solidFill>
                <a:uFill>
                  <a:solidFill>
                    <a:srgbClr val="FFFFFF"/>
                  </a:solidFill>
                </a:uFill>
                <a:latin typeface="Arial"/>
              </a:rPr>
              <a:t>care about causality?</a:t>
            </a:r>
            <a:endParaRPr lang="en-AU" sz="4640" b="0" strike="noStrike" spc="-1" dirty="0">
              <a:solidFill>
                <a:srgbClr val="000000"/>
              </a:solidFill>
              <a:uFill>
                <a:solidFill>
                  <a:srgbClr val="FFFFFF"/>
                </a:solidFill>
              </a:uFill>
              <a:latin typeface="Arial"/>
            </a:endParaRPr>
          </a:p>
        </p:txBody>
      </p:sp>
      <p:sp>
        <p:nvSpPr>
          <p:cNvPr id="2" name="Rectangle 1"/>
          <p:cNvSpPr/>
          <p:nvPr/>
        </p:nvSpPr>
        <p:spPr>
          <a:xfrm>
            <a:off x="516240" y="1985760"/>
            <a:ext cx="8659844" cy="3970318"/>
          </a:xfrm>
          <a:prstGeom prst="rect">
            <a:avLst/>
          </a:prstGeom>
        </p:spPr>
        <p:txBody>
          <a:bodyPr wrap="square">
            <a:spAutoFit/>
          </a:bodyPr>
          <a:lstStyle/>
          <a:p>
            <a:pPr marL="457200" indent="-457200">
              <a:buFont typeface="Arial" charset="0"/>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Forecasting the weather</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Image classification</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Predicting which patients are at risk of death from pneumonia </a:t>
            </a:r>
          </a:p>
          <a:p>
            <a:pPr marL="457200" indent="-457200">
              <a:buFont typeface="Arial" charset="0"/>
              <a:buChar char="•"/>
            </a:pP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a:p>
            <a:r>
              <a:rPr lang="en-US" sz="2800" b="1" spc="-1" dirty="0" smtClean="0">
                <a:solidFill>
                  <a:srgbClr val="000000"/>
                </a:solidFill>
                <a:uFill>
                  <a:solidFill>
                    <a:srgbClr val="FFFFFF"/>
                  </a:solidFill>
                </a:uFill>
                <a:latin typeface="Latin Modern Roman 10" charset="0"/>
                <a:ea typeface="Latin Modern Roman 10" charset="0"/>
                <a:cs typeface="Latin Modern Roman 10" charset="0"/>
              </a:rPr>
              <a:t>The real question is “when don’t we care?”</a:t>
            </a: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20"/>
          <p:cNvSpPr/>
          <p:nvPr/>
        </p:nvSpPr>
        <p:spPr>
          <a:xfrm>
            <a:off x="605118" y="1990165"/>
            <a:ext cx="8928847" cy="4612341"/>
          </a:xfrm>
          <a:custGeom>
            <a:avLst/>
            <a:gdLst>
              <a:gd name="connsiteX0" fmla="*/ 0 w 8928847"/>
              <a:gd name="connsiteY0" fmla="*/ 4612341 h 4612341"/>
              <a:gd name="connsiteX1" fmla="*/ 658906 w 8928847"/>
              <a:gd name="connsiteY1" fmla="*/ 3751729 h 4612341"/>
              <a:gd name="connsiteX2" fmla="*/ 1613647 w 8928847"/>
              <a:gd name="connsiteY2" fmla="*/ 3025588 h 4612341"/>
              <a:gd name="connsiteX3" fmla="*/ 3913094 w 8928847"/>
              <a:gd name="connsiteY3" fmla="*/ 2823882 h 4612341"/>
              <a:gd name="connsiteX4" fmla="*/ 5042647 w 8928847"/>
              <a:gd name="connsiteY4" fmla="*/ 1748117 h 4612341"/>
              <a:gd name="connsiteX5" fmla="*/ 8283388 w 8928847"/>
              <a:gd name="connsiteY5" fmla="*/ 968188 h 4612341"/>
              <a:gd name="connsiteX6" fmla="*/ 8928847 w 8928847"/>
              <a:gd name="connsiteY6" fmla="*/ 0 h 461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847" h="4612341">
                <a:moveTo>
                  <a:pt x="0" y="4612341"/>
                </a:moveTo>
                <a:cubicBezTo>
                  <a:pt x="194982" y="4314264"/>
                  <a:pt x="389965" y="4016188"/>
                  <a:pt x="658906" y="3751729"/>
                </a:cubicBezTo>
                <a:cubicBezTo>
                  <a:pt x="927847" y="3487270"/>
                  <a:pt x="1071282" y="3180229"/>
                  <a:pt x="1613647" y="3025588"/>
                </a:cubicBezTo>
                <a:cubicBezTo>
                  <a:pt x="2156012" y="2870947"/>
                  <a:pt x="3341594" y="3036794"/>
                  <a:pt x="3913094" y="2823882"/>
                </a:cubicBezTo>
                <a:cubicBezTo>
                  <a:pt x="4484594" y="2610970"/>
                  <a:pt x="4314265" y="2057399"/>
                  <a:pt x="5042647" y="1748117"/>
                </a:cubicBezTo>
                <a:cubicBezTo>
                  <a:pt x="5771029" y="1438835"/>
                  <a:pt x="7635688" y="1259541"/>
                  <a:pt x="8283388" y="968188"/>
                </a:cubicBezTo>
                <a:cubicBezTo>
                  <a:pt x="8931088" y="676835"/>
                  <a:pt x="8928847" y="0"/>
                  <a:pt x="8928847" y="0"/>
                </a:cubicBezTo>
              </a:path>
            </a:pathLst>
          </a:cu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6</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Trajectory of a Ph</a:t>
            </a:r>
            <a:r>
              <a:rPr lang="en-AU" sz="3600" spc="-1" dirty="0">
                <a:solidFill>
                  <a:srgbClr val="527688"/>
                </a:solidFill>
                <a:uFill>
                  <a:solidFill>
                    <a:srgbClr val="FFFFFF"/>
                  </a:solidFill>
                </a:uFill>
                <a:latin typeface="Arial"/>
              </a:rPr>
              <a:t>D</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0418" y="4273976"/>
            <a:ext cx="964456" cy="1365864"/>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39660" y="4122557"/>
            <a:ext cx="1323092" cy="1311368"/>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29187" y="3146084"/>
            <a:ext cx="2293519" cy="799632"/>
          </a:xfrm>
          <a:prstGeom prst="rect">
            <a:avLst/>
          </a:prstGeom>
        </p:spPr>
      </p:pic>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60257" y="928170"/>
            <a:ext cx="821190" cy="1196465"/>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69425" y="6205657"/>
            <a:ext cx="1074590" cy="909853"/>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19680" y="6199166"/>
            <a:ext cx="855408" cy="929792"/>
          </a:xfrm>
          <a:prstGeom prst="rect">
            <a:avLst/>
          </a:prstGeom>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882243" y="6199093"/>
            <a:ext cx="931737" cy="931737"/>
          </a:xfrm>
          <a:prstGeom prst="rect">
            <a:avLst/>
          </a:prstGeom>
        </p:spPr>
      </p:pic>
      <p:pic>
        <p:nvPicPr>
          <p:cNvPr id="14" name="Picture 1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040283" y="6200788"/>
            <a:ext cx="871165" cy="914723"/>
          </a:xfrm>
          <a:prstGeom prst="rect">
            <a:avLst/>
          </a:prstGeom>
        </p:spPr>
      </p:pic>
      <p:pic>
        <p:nvPicPr>
          <p:cNvPr id="16" name="Picture 15"/>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393066" y="3264621"/>
            <a:ext cx="1826364" cy="857936"/>
          </a:xfrm>
          <a:prstGeom prst="rect">
            <a:avLst/>
          </a:prstGeom>
        </p:spPr>
      </p:pic>
      <p:pic>
        <p:nvPicPr>
          <p:cNvPr id="17" name="Picture 1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549011" y="2491040"/>
            <a:ext cx="1244401" cy="558107"/>
          </a:xfrm>
          <a:prstGeom prst="rect">
            <a:avLst/>
          </a:prstGeom>
        </p:spPr>
      </p:pic>
      <p:pic>
        <p:nvPicPr>
          <p:cNvPr id="15" name="Picture 1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393066" y="2735155"/>
            <a:ext cx="583212" cy="583212"/>
          </a:xfrm>
          <a:prstGeom prst="rect">
            <a:avLst/>
          </a:prstGeom>
        </p:spPr>
      </p:pic>
      <p:pic>
        <p:nvPicPr>
          <p:cNvPr id="18" name="Picture 17"/>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 y="5674659"/>
            <a:ext cx="1766335" cy="1600947"/>
          </a:xfrm>
          <a:prstGeom prst="rect">
            <a:avLst/>
          </a:prstGeom>
        </p:spPr>
      </p:pic>
      <p:sp>
        <p:nvSpPr>
          <p:cNvPr id="22" name="Oval 21"/>
          <p:cNvSpPr/>
          <p:nvPr/>
        </p:nvSpPr>
        <p:spPr>
          <a:xfrm>
            <a:off x="9170895" y="2514600"/>
            <a:ext cx="268941" cy="2554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82914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7</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Contributions</a:t>
            </a:r>
            <a:endParaRPr lang="en-AU" sz="4640" b="0" strike="noStrike" spc="-1" dirty="0">
              <a:solidFill>
                <a:srgbClr val="000000"/>
              </a:solidFill>
              <a:uFill>
                <a:solidFill>
                  <a:srgbClr val="FFFFFF"/>
                </a:solidFill>
              </a:uFill>
              <a:latin typeface="Arial"/>
            </a:endParaRPr>
          </a:p>
        </p:txBody>
      </p:sp>
      <p:sp>
        <p:nvSpPr>
          <p:cNvPr id="6" name="TextBox 5"/>
          <p:cNvSpPr txBox="1"/>
          <p:nvPr/>
        </p:nvSpPr>
        <p:spPr>
          <a:xfrm>
            <a:off x="460525" y="1927364"/>
            <a:ext cx="8608045" cy="3785652"/>
          </a:xfrm>
          <a:prstGeom prst="rect">
            <a:avLst/>
          </a:prstGeom>
          <a:noFill/>
        </p:spPr>
        <p:txBody>
          <a:bodyPr wrap="square" rtlCol="0">
            <a:spAutoFit/>
          </a:bodyPr>
          <a:lstStyle/>
          <a:p>
            <a:endParaRPr lang="en-AU" sz="2400" spc="-1" dirty="0">
              <a:solidFill>
                <a:srgbClr val="000000"/>
              </a:solidFill>
              <a:uFill>
                <a:solidFill>
                  <a:srgbClr val="FFFFFF"/>
                </a:solidFill>
              </a:uFill>
              <a:latin typeface="Latin Modern Roman 10" charset="0"/>
              <a:ea typeface="Latin Modern Roman 10" charset="0"/>
              <a:cs typeface="Latin Modern Roman 10" charset="0"/>
            </a:endParaRPr>
          </a:p>
          <a:p>
            <a:pPr marL="342900" indent="-342900">
              <a:buFont typeface="Arial" charset="0"/>
              <a:buChar char="•"/>
            </a:pPr>
            <a:r>
              <a:rPr lang="en-AU" sz="2400" spc="-1" dirty="0" smtClean="0">
                <a:solidFill>
                  <a:srgbClr val="000000"/>
                </a:solidFill>
                <a:uFill>
                  <a:solidFill>
                    <a:srgbClr val="FFFFFF"/>
                  </a:solidFill>
                </a:uFill>
                <a:latin typeface="Latin Modern Roman 10" charset="0"/>
                <a:ea typeface="Latin Modern Roman 10" charset="0"/>
                <a:cs typeface="Latin Modern Roman 10" charset="0"/>
              </a:rPr>
              <a:t>A synthesis of the observational and interventional approaches to learning to intervene that combines causal </a:t>
            </a:r>
            <a:r>
              <a:rPr lang="en-AU" sz="2400" spc="-1" dirty="0">
                <a:solidFill>
                  <a:srgbClr val="000000"/>
                </a:solidFill>
                <a:uFill>
                  <a:solidFill>
                    <a:srgbClr val="FFFFFF"/>
                  </a:solidFill>
                </a:uFill>
                <a:latin typeface="Latin Modern Roman 10" charset="0"/>
                <a:ea typeface="Latin Modern Roman 10" charset="0"/>
                <a:cs typeface="Latin Modern Roman 10" charset="0"/>
              </a:rPr>
              <a:t>graphical </a:t>
            </a:r>
            <a:r>
              <a:rPr lang="en-AU" sz="2400" spc="-1" dirty="0" smtClean="0">
                <a:solidFill>
                  <a:srgbClr val="000000"/>
                </a:solidFill>
                <a:uFill>
                  <a:solidFill>
                    <a:srgbClr val="FFFFFF"/>
                  </a:solidFill>
                </a:uFill>
                <a:latin typeface="Latin Modern Roman 10" charset="0"/>
                <a:ea typeface="Latin Modern Roman 10" charset="0"/>
                <a:cs typeface="Latin Modern Roman 10" charset="0"/>
              </a:rPr>
              <a:t>models with multi-armed </a:t>
            </a:r>
            <a:r>
              <a:rPr lang="en-AU" sz="2400" spc="-1" dirty="0">
                <a:solidFill>
                  <a:srgbClr val="000000"/>
                </a:solidFill>
                <a:uFill>
                  <a:solidFill>
                    <a:srgbClr val="FFFFFF"/>
                  </a:solidFill>
                </a:uFill>
                <a:latin typeface="Latin Modern Roman 10" charset="0"/>
                <a:ea typeface="Latin Modern Roman 10" charset="0"/>
                <a:cs typeface="Latin Modern Roman 10" charset="0"/>
              </a:rPr>
              <a:t>bandits. </a:t>
            </a:r>
          </a:p>
          <a:p>
            <a:pPr marL="342900" indent="-342900">
              <a:buFont typeface="Arial" charset="0"/>
              <a:buChar char="•"/>
            </a:pPr>
            <a:endParaRPr lang="en-AU" sz="2400" spc="-1" dirty="0">
              <a:solidFill>
                <a:srgbClr val="000000"/>
              </a:solidFill>
              <a:uFill>
                <a:solidFill>
                  <a:srgbClr val="FFFFFF"/>
                </a:solidFill>
              </a:uFill>
              <a:latin typeface="Latin Modern Roman 10" charset="0"/>
              <a:ea typeface="Latin Modern Roman 10" charset="0"/>
              <a:cs typeface="Latin Modern Roman 10" charset="0"/>
            </a:endParaRPr>
          </a:p>
          <a:p>
            <a:pPr marL="342900" indent="-342900">
              <a:buFont typeface="Arial" charset="0"/>
              <a:buChar char="•"/>
            </a:pPr>
            <a:r>
              <a:rPr lang="en-AU" sz="2400" spc="-1" dirty="0">
                <a:solidFill>
                  <a:srgbClr val="000000"/>
                </a:solidFill>
                <a:uFill>
                  <a:solidFill>
                    <a:srgbClr val="FFFFFF"/>
                  </a:solidFill>
                </a:uFill>
                <a:latin typeface="Latin Modern Roman 10" charset="0"/>
                <a:ea typeface="Latin Modern Roman 10" charset="0"/>
                <a:cs typeface="Latin Modern Roman 10" charset="0"/>
              </a:rPr>
              <a:t>C</a:t>
            </a:r>
            <a:r>
              <a:rPr lang="en-AU" sz="2400" spc="-1" dirty="0" smtClean="0">
                <a:solidFill>
                  <a:srgbClr val="000000"/>
                </a:solidFill>
                <a:uFill>
                  <a:solidFill>
                    <a:srgbClr val="FFFFFF"/>
                  </a:solidFill>
                </a:uFill>
                <a:latin typeface="Latin Modern Roman 10" charset="0"/>
                <a:ea typeface="Latin Modern Roman 10" charset="0"/>
                <a:cs typeface="Latin Modern Roman 10" charset="0"/>
              </a:rPr>
              <a:t>larifying </a:t>
            </a:r>
            <a:r>
              <a:rPr lang="en-AU" sz="2400" spc="-1" dirty="0">
                <a:solidFill>
                  <a:srgbClr val="000000"/>
                </a:solidFill>
                <a:uFill>
                  <a:solidFill>
                    <a:srgbClr val="FFFFFF"/>
                  </a:solidFill>
                </a:uFill>
                <a:latin typeface="Latin Modern Roman 10" charset="0"/>
                <a:ea typeface="Latin Modern Roman 10" charset="0"/>
                <a:cs typeface="Latin Modern Roman 10" charset="0"/>
              </a:rPr>
              <a:t>the causal assumptions underlying previous bandit </a:t>
            </a:r>
            <a:r>
              <a:rPr lang="en-AU" sz="2400" spc="-1" dirty="0" smtClean="0">
                <a:solidFill>
                  <a:srgbClr val="000000"/>
                </a:solidFill>
                <a:uFill>
                  <a:solidFill>
                    <a:srgbClr val="FFFFFF"/>
                  </a:solidFill>
                </a:uFill>
                <a:latin typeface="Latin Modern Roman 10" charset="0"/>
                <a:ea typeface="Latin Modern Roman 10" charset="0"/>
                <a:cs typeface="Latin Modern Roman 10" charset="0"/>
              </a:rPr>
              <a:t>formulations.</a:t>
            </a:r>
          </a:p>
          <a:p>
            <a:pPr marL="342900" indent="-342900">
              <a:buFont typeface="Arial" charset="0"/>
              <a:buChar char="•"/>
            </a:pPr>
            <a:endParaRPr lang="en-AU" sz="24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342900" indent="-342900">
              <a:buFont typeface="Arial" charset="0"/>
              <a:buChar char="•"/>
            </a:pPr>
            <a:r>
              <a:rPr lang="en-AU" sz="2400" spc="-1" dirty="0" smtClean="0">
                <a:solidFill>
                  <a:srgbClr val="000000"/>
                </a:solidFill>
                <a:uFill>
                  <a:solidFill>
                    <a:srgbClr val="FFFFFF"/>
                  </a:solidFill>
                </a:uFill>
                <a:latin typeface="Latin Modern Roman 10" charset="0"/>
                <a:ea typeface="Latin Modern Roman 10" charset="0"/>
                <a:cs typeface="Latin Modern Roman 10" charset="0"/>
              </a:rPr>
              <a:t>Demonstrating the </a:t>
            </a:r>
            <a:r>
              <a:rPr lang="en-AU" sz="2400" spc="-1" dirty="0">
                <a:solidFill>
                  <a:srgbClr val="000000"/>
                </a:solidFill>
                <a:uFill>
                  <a:solidFill>
                    <a:srgbClr val="FFFFFF"/>
                  </a:solidFill>
                </a:uFill>
                <a:latin typeface="Latin Modern Roman 10" charset="0"/>
                <a:ea typeface="Latin Modern Roman 10" charset="0"/>
                <a:cs typeface="Latin Modern Roman 10" charset="0"/>
              </a:rPr>
              <a:t>role a graphical framework for causality can play in </a:t>
            </a:r>
            <a:r>
              <a:rPr lang="en-AU" sz="2400" spc="-1" dirty="0" smtClean="0">
                <a:solidFill>
                  <a:srgbClr val="000000"/>
                </a:solidFill>
                <a:uFill>
                  <a:solidFill>
                    <a:srgbClr val="FFFFFF"/>
                  </a:solidFill>
                </a:uFill>
                <a:latin typeface="Latin Modern Roman 10" charset="0"/>
                <a:ea typeface="Latin Modern Roman 10" charset="0"/>
                <a:cs typeface="Latin Modern Roman 10" charset="0"/>
              </a:rPr>
              <a:t>Bayesian inference.</a:t>
            </a:r>
            <a:endParaRPr lang="en-AU" sz="2400" spc="-1" dirty="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5885064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8</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Overview – Causal inference in ML</a:t>
            </a:r>
            <a:endParaRPr lang="en-AU" sz="4640" b="0" strike="noStrike" spc="-1" dirty="0">
              <a:solidFill>
                <a:srgbClr val="000000"/>
              </a:solidFill>
              <a:uFill>
                <a:solidFill>
                  <a:srgbClr val="FFFFFF"/>
                </a:solidFill>
              </a:uFill>
              <a:latin typeface="Arial"/>
            </a:endParaRPr>
          </a:p>
        </p:txBody>
      </p:sp>
      <p:sp>
        <p:nvSpPr>
          <p:cNvPr id="6" name="Rectangle 5"/>
          <p:cNvSpPr/>
          <p:nvPr/>
        </p:nvSpPr>
        <p:spPr>
          <a:xfrm>
            <a:off x="805942" y="1907640"/>
            <a:ext cx="8578690" cy="4708981"/>
          </a:xfrm>
          <a:prstGeom prst="rect">
            <a:avLst/>
          </a:prstGeom>
        </p:spPr>
        <p:txBody>
          <a:bodyPr wrap="square">
            <a:spAutoFit/>
          </a:bodyPr>
          <a:lstStyle/>
          <a:p>
            <a:pPr marL="457200" indent="-457200">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What is causality? </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Predicting the outcome of interventions</a:t>
            </a:r>
            <a:endParaRPr lang="en-US" sz="12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v"/>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Why should we care in machine learning?</a:t>
            </a:r>
          </a:p>
          <a:p>
            <a:pPr marL="914400" lvl="1" indent="-457200">
              <a:buFont typeface="Wingdings" charset="2"/>
              <a:buChar char="Ø"/>
            </a:pPr>
            <a:r>
              <a:rPr lang="en-US" sz="2400" spc="-1" dirty="0" smtClean="0">
                <a:solidFill>
                  <a:schemeClr val="accent6">
                    <a:lumMod val="75000"/>
                  </a:schemeClr>
                </a:solidFill>
                <a:uFill>
                  <a:solidFill>
                    <a:srgbClr val="FFFFFF"/>
                  </a:solidFill>
                </a:uFill>
                <a:latin typeface="Latin Modern Roman 10" charset="0"/>
                <a:ea typeface="Latin Modern Roman 10" charset="0"/>
                <a:cs typeface="Latin Modern Roman 10" charset="0"/>
              </a:rPr>
              <a:t>Because we want to act in response to our models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Observational causal inference</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Interventional causal inference</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lnSpc>
                <a:spcPct val="150000"/>
              </a:lnSpc>
              <a:buFont typeface="Wingdings" charset="2"/>
              <a:buChar char="q"/>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 unified approach - Causal Bandits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11940356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extShape 1"/>
          <p:cNvSpPr txBox="1"/>
          <p:nvPr/>
        </p:nvSpPr>
        <p:spPr>
          <a:xfrm>
            <a:off x="8930160" y="7272720"/>
            <a:ext cx="645120" cy="237600"/>
          </a:xfrm>
          <a:prstGeom prst="rect">
            <a:avLst/>
          </a:prstGeom>
          <a:noFill/>
          <a:ln>
            <a:noFill/>
          </a:ln>
        </p:spPr>
        <p:txBody>
          <a:bodyPr/>
          <a:lstStyle/>
          <a:p>
            <a:pPr algn="r">
              <a:lnSpc>
                <a:spcPct val="100000"/>
              </a:lnSpc>
            </a:pPr>
            <a:fld id="{24886605-5C5C-429A-8E5C-873AB4C6F573}" type="slidenum">
              <a:rPr lang="en-AU" sz="1400" b="0" strike="noStrike" spc="-1">
                <a:solidFill>
                  <a:srgbClr val="000000"/>
                </a:solidFill>
                <a:uFill>
                  <a:solidFill>
                    <a:srgbClr val="FFFFFF"/>
                  </a:solidFill>
                </a:uFill>
                <a:latin typeface="Arial"/>
                <a:ea typeface="Arial"/>
              </a:rPr>
              <a:t>9</a:t>
            </a:fld>
            <a:endParaRPr lang="en-AU" sz="1540" b="0" strike="noStrike" spc="-1">
              <a:solidFill>
                <a:srgbClr val="000000"/>
              </a:solidFill>
              <a:uFill>
                <a:solidFill>
                  <a:srgbClr val="FFFFFF"/>
                </a:solidFill>
              </a:uFill>
              <a:latin typeface="Times New Roman"/>
            </a:endParaRPr>
          </a:p>
        </p:txBody>
      </p:sp>
      <p:sp>
        <p:nvSpPr>
          <p:cNvPr id="109"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11"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a:solidFill>
                  <a:srgbClr val="527688"/>
                </a:solidFill>
                <a:uFill>
                  <a:solidFill>
                    <a:srgbClr val="FFFFFF"/>
                  </a:solidFill>
                </a:uFill>
                <a:latin typeface="Arial"/>
              </a:rPr>
              <a:t>Observational causal </a:t>
            </a:r>
            <a:r>
              <a:rPr lang="en-AU" sz="3600" b="0" strike="noStrike" spc="-1" dirty="0" smtClean="0">
                <a:solidFill>
                  <a:srgbClr val="527688"/>
                </a:solidFill>
                <a:uFill>
                  <a:solidFill>
                    <a:srgbClr val="FFFFFF"/>
                  </a:solidFill>
                </a:uFill>
                <a:latin typeface="Arial"/>
              </a:rPr>
              <a:t>inference</a:t>
            </a:r>
            <a:endParaRPr lang="en-AU" sz="4640" b="0" strike="noStrike" spc="-1" dirty="0">
              <a:solidFill>
                <a:srgbClr val="000000"/>
              </a:solidFill>
              <a:uFill>
                <a:solidFill>
                  <a:srgbClr val="FFFFFF"/>
                </a:solidFill>
              </a:uFill>
              <a:latin typeface="Aria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2844800"/>
            <a:ext cx="9035668" cy="281940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52138</TotalTime>
  <Words>3896</Words>
  <Application>Microsoft Macintosh PowerPoint</Application>
  <PresentationFormat>Custom</PresentationFormat>
  <Paragraphs>381</Paragraphs>
  <Slides>41</Slides>
  <Notes>41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DejaVu Sans</vt:lpstr>
      <vt:lpstr>Latin Modern Roman 10</vt:lpstr>
      <vt:lpstr>Symbol</vt:lpstr>
      <vt:lpstr>Times New Roman</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Finnian Lattimore</cp:lastModifiedBy>
  <cp:revision>744</cp:revision>
  <cp:lastPrinted>2017-10-17T02:53:10Z</cp:lastPrinted>
  <dcterms:created xsi:type="dcterms:W3CDTF">2014-06-16T14:20:31Z</dcterms:created>
  <dcterms:modified xsi:type="dcterms:W3CDTF">2017-10-20T02:37:15Z</dcterms:modified>
  <dc:language>en-AU</dc:language>
</cp:coreProperties>
</file>